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Default Extension="wav" ContentType="audio/wav"/>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Layouts/slideLayout3.xml" ContentType="application/vnd.openxmlformats-officedocument.presentationml.slideLayout+xml"/>
  <Default Extension="jpeg" ContentType="image/jpe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35"/>
  </p:notesMasterIdLst>
  <p:sldIdLst>
    <p:sldId id="256" r:id="rId2"/>
    <p:sldId id="257" r:id="rId3"/>
    <p:sldId id="267" r:id="rId4"/>
    <p:sldId id="280" r:id="rId5"/>
    <p:sldId id="281" r:id="rId6"/>
    <p:sldId id="259" r:id="rId7"/>
    <p:sldId id="283" r:id="rId8"/>
    <p:sldId id="287" r:id="rId9"/>
    <p:sldId id="288" r:id="rId10"/>
    <p:sldId id="289" r:id="rId11"/>
    <p:sldId id="290" r:id="rId12"/>
    <p:sldId id="284" r:id="rId13"/>
    <p:sldId id="285" r:id="rId14"/>
    <p:sldId id="282" r:id="rId15"/>
    <p:sldId id="260" r:id="rId16"/>
    <p:sldId id="258" r:id="rId17"/>
    <p:sldId id="261" r:id="rId18"/>
    <p:sldId id="262" r:id="rId19"/>
    <p:sldId id="263" r:id="rId20"/>
    <p:sldId id="264" r:id="rId21"/>
    <p:sldId id="265" r:id="rId22"/>
    <p:sldId id="266" r:id="rId23"/>
    <p:sldId id="268" r:id="rId24"/>
    <p:sldId id="269" r:id="rId25"/>
    <p:sldId id="270" r:id="rId26"/>
    <p:sldId id="271" r:id="rId27"/>
    <p:sldId id="272" r:id="rId28"/>
    <p:sldId id="273" r:id="rId29"/>
    <p:sldId id="274" r:id="rId30"/>
    <p:sldId id="275" r:id="rId31"/>
    <p:sldId id="276" r:id="rId32"/>
    <p:sldId id="278" r:id="rId33"/>
    <p:sldId id="279" r:id="rId3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A5E937"/>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30" autoAdjust="0"/>
    <p:restoredTop sz="94723" autoAdjust="0"/>
  </p:normalViewPr>
  <p:slideViewPr>
    <p:cSldViewPr>
      <p:cViewPr varScale="1">
        <p:scale>
          <a:sx n="65" d="100"/>
          <a:sy n="65" d="100"/>
        </p:scale>
        <p:origin x="-1296" y="-64"/>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1503D95-E373-4031-B48B-D078360320CA}" type="datetimeFigureOut">
              <a:rPr lang="en-US" smtClean="0"/>
              <a:pPr/>
              <a:t>12/2/2019</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F3F56C3-1708-4B5D-B9D4-638C5344BF91}"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1F3F56C3-1708-4B5D-B9D4-638C5344BF91}" type="slidenum">
              <a:rPr lang="en-US" smtClean="0"/>
              <a:pPr/>
              <a:t>16</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10.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1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2.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4.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5.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6.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7.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8.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9.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EB6BFB76-82BB-4064-86D7-F3A3332A1FDC}" type="datetimeFigureOut">
              <a:rPr lang="en-US" smtClean="0"/>
              <a:pPr/>
              <a:t>12/2/2019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3AF5A60-FA14-4778-9ACD-99D7320607EB}" type="slidenum">
              <a:rPr lang="en-US" smtClean="0"/>
              <a:pPr/>
              <a:t>‹#›</a:t>
            </a:fld>
            <a:endParaRPr lang="en-US"/>
          </a:p>
        </p:txBody>
      </p:sp>
    </p:spTree>
  </p:cSld>
  <p:clrMapOvr>
    <a:masterClrMapping/>
  </p:clrMapOvr>
  <p:transition>
    <p:sndAc>
      <p:stSnd>
        <p:snd r:embed="rId1" name="chimes.wav" builtIn="1"/>
      </p:stSnd>
    </p:sndAc>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B6BFB76-82BB-4064-86D7-F3A3332A1FDC}" type="datetimeFigureOut">
              <a:rPr lang="en-US" smtClean="0"/>
              <a:pPr/>
              <a:t>12/2/2019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3AF5A60-FA14-4778-9ACD-99D7320607EB}" type="slidenum">
              <a:rPr lang="en-US" smtClean="0"/>
              <a:pPr/>
              <a:t>‹#›</a:t>
            </a:fld>
            <a:endParaRPr lang="en-US"/>
          </a:p>
        </p:txBody>
      </p:sp>
    </p:spTree>
  </p:cSld>
  <p:clrMapOvr>
    <a:masterClrMapping/>
  </p:clrMapOvr>
  <p:transition>
    <p:sndAc>
      <p:stSnd>
        <p:snd r:embed="rId1" name="chimes.wav" builtIn="1"/>
      </p:stSnd>
    </p:sndAc>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B6BFB76-82BB-4064-86D7-F3A3332A1FDC}" type="datetimeFigureOut">
              <a:rPr lang="en-US" smtClean="0"/>
              <a:pPr/>
              <a:t>12/2/2019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3AF5A60-FA14-4778-9ACD-99D7320607EB}" type="slidenum">
              <a:rPr lang="en-US" smtClean="0"/>
              <a:pPr/>
              <a:t>‹#›</a:t>
            </a:fld>
            <a:endParaRPr lang="en-US"/>
          </a:p>
        </p:txBody>
      </p:sp>
    </p:spTree>
  </p:cSld>
  <p:clrMapOvr>
    <a:masterClrMapping/>
  </p:clrMapOvr>
  <p:transition>
    <p:sndAc>
      <p:stSnd>
        <p:snd r:embed="rId1" name="chimes.wav" builtIn="1"/>
      </p:stSnd>
    </p:sndAc>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B6BFB76-82BB-4064-86D7-F3A3332A1FDC}" type="datetimeFigureOut">
              <a:rPr lang="en-US" smtClean="0"/>
              <a:pPr/>
              <a:t>12/2/2019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3AF5A60-FA14-4778-9ACD-99D7320607EB}" type="slidenum">
              <a:rPr lang="en-US" smtClean="0"/>
              <a:pPr/>
              <a:t>‹#›</a:t>
            </a:fld>
            <a:endParaRPr lang="en-US"/>
          </a:p>
        </p:txBody>
      </p:sp>
    </p:spTree>
  </p:cSld>
  <p:clrMapOvr>
    <a:masterClrMapping/>
  </p:clrMapOvr>
  <p:transition>
    <p:sndAc>
      <p:stSnd>
        <p:snd r:embed="rId1" name="chimes.wav" builtIn="1"/>
      </p:stSnd>
    </p:sndAc>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B6BFB76-82BB-4064-86D7-F3A3332A1FDC}" type="datetimeFigureOut">
              <a:rPr lang="en-US" smtClean="0"/>
              <a:pPr/>
              <a:t>12/2/2019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3AF5A60-FA14-4778-9ACD-99D7320607EB}" type="slidenum">
              <a:rPr lang="en-US" smtClean="0"/>
              <a:pPr/>
              <a:t>‹#›</a:t>
            </a:fld>
            <a:endParaRPr lang="en-US"/>
          </a:p>
        </p:txBody>
      </p:sp>
    </p:spTree>
  </p:cSld>
  <p:clrMapOvr>
    <a:masterClrMapping/>
  </p:clrMapOvr>
  <p:transition>
    <p:sndAc>
      <p:stSnd>
        <p:snd r:embed="rId1" name="chimes.wav" builtIn="1"/>
      </p:stSnd>
    </p:sndAc>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EB6BFB76-82BB-4064-86D7-F3A3332A1FDC}" type="datetimeFigureOut">
              <a:rPr lang="en-US" smtClean="0"/>
              <a:pPr/>
              <a:t>12/2/2019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3AF5A60-FA14-4778-9ACD-99D7320607EB}" type="slidenum">
              <a:rPr lang="en-US" smtClean="0"/>
              <a:pPr/>
              <a:t>‹#›</a:t>
            </a:fld>
            <a:endParaRPr lang="en-US"/>
          </a:p>
        </p:txBody>
      </p:sp>
    </p:spTree>
  </p:cSld>
  <p:clrMapOvr>
    <a:masterClrMapping/>
  </p:clrMapOvr>
  <p:transition>
    <p:sndAc>
      <p:stSnd>
        <p:snd r:embed="rId1" name="chimes.wav" builtIn="1"/>
      </p:stSnd>
    </p:sndAc>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EB6BFB76-82BB-4064-86D7-F3A3332A1FDC}" type="datetimeFigureOut">
              <a:rPr lang="en-US" smtClean="0"/>
              <a:pPr/>
              <a:t>12/2/2019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3AF5A60-FA14-4778-9ACD-99D7320607EB}" type="slidenum">
              <a:rPr lang="en-US" smtClean="0"/>
              <a:pPr/>
              <a:t>‹#›</a:t>
            </a:fld>
            <a:endParaRPr lang="en-US"/>
          </a:p>
        </p:txBody>
      </p:sp>
    </p:spTree>
  </p:cSld>
  <p:clrMapOvr>
    <a:masterClrMapping/>
  </p:clrMapOvr>
  <p:transition>
    <p:sndAc>
      <p:stSnd>
        <p:snd r:embed="rId1" name="chimes.wav" builtIn="1"/>
      </p:stSnd>
    </p:sndAc>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EB6BFB76-82BB-4064-86D7-F3A3332A1FDC}" type="datetimeFigureOut">
              <a:rPr lang="en-US" smtClean="0"/>
              <a:pPr/>
              <a:t>12/2/2019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3AF5A60-FA14-4778-9ACD-99D7320607EB}" type="slidenum">
              <a:rPr lang="en-US" smtClean="0"/>
              <a:pPr/>
              <a:t>‹#›</a:t>
            </a:fld>
            <a:endParaRPr lang="en-US"/>
          </a:p>
        </p:txBody>
      </p:sp>
    </p:spTree>
  </p:cSld>
  <p:clrMapOvr>
    <a:masterClrMapping/>
  </p:clrMapOvr>
  <p:transition>
    <p:sndAc>
      <p:stSnd>
        <p:snd r:embed="rId1" name="chimes.wav" builtIn="1"/>
      </p:stSnd>
    </p:sndAc>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B6BFB76-82BB-4064-86D7-F3A3332A1FDC}" type="datetimeFigureOut">
              <a:rPr lang="en-US" smtClean="0"/>
              <a:pPr/>
              <a:t>12/2/2019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3AF5A60-FA14-4778-9ACD-99D7320607EB}" type="slidenum">
              <a:rPr lang="en-US" smtClean="0"/>
              <a:pPr/>
              <a:t>‹#›</a:t>
            </a:fld>
            <a:endParaRPr lang="en-US"/>
          </a:p>
        </p:txBody>
      </p:sp>
    </p:spTree>
  </p:cSld>
  <p:clrMapOvr>
    <a:masterClrMapping/>
  </p:clrMapOvr>
  <p:transition>
    <p:sndAc>
      <p:stSnd>
        <p:snd r:embed="rId1" name="chimes.wav" builtIn="1"/>
      </p:stSnd>
    </p:sndAc>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B6BFB76-82BB-4064-86D7-F3A3332A1FDC}" type="datetimeFigureOut">
              <a:rPr lang="en-US" smtClean="0"/>
              <a:pPr/>
              <a:t>12/2/2019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3AF5A60-FA14-4778-9ACD-99D7320607EB}" type="slidenum">
              <a:rPr lang="en-US" smtClean="0"/>
              <a:pPr/>
              <a:t>‹#›</a:t>
            </a:fld>
            <a:endParaRPr lang="en-US"/>
          </a:p>
        </p:txBody>
      </p:sp>
    </p:spTree>
  </p:cSld>
  <p:clrMapOvr>
    <a:masterClrMapping/>
  </p:clrMapOvr>
  <p:transition>
    <p:sndAc>
      <p:stSnd>
        <p:snd r:embed="rId1" name="chimes.wav" builtIn="1"/>
      </p:stSnd>
    </p:sndAc>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B6BFB76-82BB-4064-86D7-F3A3332A1FDC}" type="datetimeFigureOut">
              <a:rPr lang="en-US" smtClean="0"/>
              <a:pPr/>
              <a:t>12/2/2019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3AF5A60-FA14-4778-9ACD-99D7320607EB}" type="slidenum">
              <a:rPr lang="en-US" smtClean="0"/>
              <a:pPr/>
              <a:t>‹#›</a:t>
            </a:fld>
            <a:endParaRPr lang="en-US"/>
          </a:p>
        </p:txBody>
      </p:sp>
    </p:spTree>
  </p:cSld>
  <p:clrMapOvr>
    <a:masterClrMapping/>
  </p:clrMapOvr>
  <p:transition>
    <p:sndAc>
      <p:stSnd>
        <p:snd r:embed="rId1" name="chimes.wav" builtIn="1"/>
      </p:stSnd>
    </p:sndAc>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audio" Target="../media/audio1.wav"/><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B6BFB76-82BB-4064-86D7-F3A3332A1FDC}" type="datetimeFigureOut">
              <a:rPr lang="en-US" smtClean="0"/>
              <a:pPr/>
              <a:t>12/2/2019</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3AF5A60-FA14-4778-9ACD-99D7320607E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ransition>
    <p:sndAc>
      <p:stSnd>
        <p:snd r:embed="rId13" name="chimes.wav" builtIn="1"/>
      </p:stSnd>
    </p:sndAc>
  </p:transition>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audio" Target="../media/audio1.wav"/><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audio" Target="../media/audio1.wav"/><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audio" Target="../media/audio1.wav"/><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audio" Target="../media/audio1.wav"/><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audio" Target="../media/audio1.wav"/><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audio" Target="../media/audio1.wav"/><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audio" Target="../media/audio1.wav"/><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4.jpeg"/></Relationships>
</file>

<file path=ppt/slides/_rels/slide17.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audio" Target="../media/audio1.wav"/><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audio" Target="../media/audio1.wav"/><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audio" Target="../media/audio1.wav"/><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audio" Target="../media/audio1.wav"/><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audio" Target="../media/audio1.wav"/><Relationship Id="rId1" Type="http://schemas.openxmlformats.org/officeDocument/2006/relationships/slideLayout" Target="../slideLayouts/slideLayout7.xml"/><Relationship Id="rId5" Type="http://schemas.openxmlformats.org/officeDocument/2006/relationships/image" Target="../media/image7.jpeg"/><Relationship Id="rId4" Type="http://schemas.openxmlformats.org/officeDocument/2006/relationships/image" Target="../media/image6.jpeg"/></Relationships>
</file>

<file path=ppt/slides/_rels/slide2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audio" Target="../media/audio1.wav"/><Relationship Id="rId1" Type="http://schemas.openxmlformats.org/officeDocument/2006/relationships/slideLayout" Target="../slideLayouts/slideLayout7.xml"/><Relationship Id="rId4" Type="http://schemas.openxmlformats.org/officeDocument/2006/relationships/image" Target="../media/image8.jpeg"/></Relationships>
</file>

<file path=ppt/slides/_rels/slide2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audio" Target="../media/audio1.wav"/><Relationship Id="rId1" Type="http://schemas.openxmlformats.org/officeDocument/2006/relationships/slideLayout" Target="../slideLayouts/slideLayout7.xml"/><Relationship Id="rId4" Type="http://schemas.openxmlformats.org/officeDocument/2006/relationships/image" Target="../media/image7.jpeg"/></Relationships>
</file>

<file path=ppt/slides/_rels/slide2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audio" Target="../media/audio1.wav"/><Relationship Id="rId1" Type="http://schemas.openxmlformats.org/officeDocument/2006/relationships/slideLayout" Target="../slideLayouts/slideLayout7.xml"/><Relationship Id="rId4" Type="http://schemas.openxmlformats.org/officeDocument/2006/relationships/image" Target="../media/image9.jpeg"/></Relationships>
</file>

<file path=ppt/slides/_rels/slide2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audio" Target="../media/audio1.wav"/><Relationship Id="rId1" Type="http://schemas.openxmlformats.org/officeDocument/2006/relationships/slideLayout" Target="../slideLayouts/slideLayout7.xml"/><Relationship Id="rId4" Type="http://schemas.openxmlformats.org/officeDocument/2006/relationships/image" Target="../media/image10.jpeg"/></Relationships>
</file>

<file path=ppt/slides/_rels/slide2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audio" Target="../media/audio1.wav"/><Relationship Id="rId1" Type="http://schemas.openxmlformats.org/officeDocument/2006/relationships/slideLayout" Target="../slideLayouts/slideLayout7.xml"/><Relationship Id="rId4" Type="http://schemas.openxmlformats.org/officeDocument/2006/relationships/image" Target="../media/image11.jpeg"/></Relationships>
</file>

<file path=ppt/slides/_rels/slide2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audio" Target="../media/audio1.wav"/><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audio" Target="../media/audio1.wav"/><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audio" Target="../media/audio1.wav"/><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audio" Target="../media/audio1.wav"/><Relationship Id="rId1" Type="http://schemas.openxmlformats.org/officeDocument/2006/relationships/slideLayout" Target="../slideLayouts/slideLayout1.xml"/><Relationship Id="rId4" Type="http://schemas.openxmlformats.org/officeDocument/2006/relationships/image" Target="../media/image12.gif"/></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audio" Target="../media/audio1.wav"/><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audio" Target="../media/audio1.wav"/><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audio" Target="../media/audio1.wav"/><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audio" Target="../media/audio1.wav"/><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audio" Target="../media/audio1.wav"/><Relationship Id="rId1" Type="http://schemas.openxmlformats.org/officeDocument/2006/relationships/slideLayout" Target="../slideLayouts/slideLayout7.xml"/><Relationship Id="rId4" Type="http://schemas.openxmlformats.org/officeDocument/2006/relationships/image" Target="../media/image13.gif"/></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audio" Target="../media/audio1.wav"/><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audio" Target="../media/audio1.wav"/><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audio" Target="../media/audio1.wav"/><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8" Type="http://schemas.openxmlformats.org/officeDocument/2006/relationships/hyperlink" Target="http://www.vbtutor.net/index.php/visual-basic-2013-tutorial/" TargetMode="External"/><Relationship Id="rId3" Type="http://schemas.openxmlformats.org/officeDocument/2006/relationships/image" Target="../media/image3.jpeg"/><Relationship Id="rId7" Type="http://schemas.openxmlformats.org/officeDocument/2006/relationships/hyperlink" Target="http://www.vbtutor.net/index.php/visual-basic-2012-tutorial/" TargetMode="External"/><Relationship Id="rId2" Type="http://schemas.openxmlformats.org/officeDocument/2006/relationships/audio" Target="../media/audio1.wav"/><Relationship Id="rId1" Type="http://schemas.openxmlformats.org/officeDocument/2006/relationships/slideLayout" Target="../slideLayouts/slideLayout1.xml"/><Relationship Id="rId6" Type="http://schemas.openxmlformats.org/officeDocument/2006/relationships/hyperlink" Target="http://www.vbtutor.net/index.php/visual-basic-2010-tutorial/" TargetMode="External"/><Relationship Id="rId5" Type="http://schemas.openxmlformats.org/officeDocument/2006/relationships/hyperlink" Target="http://www.vbtutor.net/vb2008/vb2008tutor.html" TargetMode="External"/><Relationship Id="rId4" Type="http://schemas.openxmlformats.org/officeDocument/2006/relationships/hyperlink" Target="http://www.amazon.com/gp/product/141962895X/ref=as_li_qf_sp_asin_tl?ie=UTF8&amp;tag=liewvoonkiong&amp;linkCode=as2&amp;camp=1789&amp;creative=9325&amp;creativeASIN=141962895X" TargetMode="External"/></Relationships>
</file>

<file path=ppt/slides/_rels/slide8.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audio" Target="../media/audio1.wav"/><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audio" Target="../media/audio1.wav"/><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4" name="Content Placeholder 3" descr="bismillah1.jpg"/>
          <p:cNvPicPr>
            <a:picLocks noChangeAspect="1"/>
          </p:cNvPicPr>
          <p:nvPr/>
        </p:nvPicPr>
        <p:blipFill>
          <a:blip r:embed="rId3"/>
          <a:stretch>
            <a:fillRect/>
          </a:stretch>
        </p:blipFill>
        <p:spPr>
          <a:xfrm>
            <a:off x="0" y="0"/>
            <a:ext cx="9144000" cy="6858000"/>
          </a:xfrm>
          <a:prstGeom prst="rect">
            <a:avLst/>
          </a:prstGeom>
        </p:spPr>
      </p:pic>
    </p:spTree>
  </p:cSld>
  <p:clrMapOvr>
    <a:masterClrMapping/>
  </p:clrMapOvr>
  <p:transition>
    <p:sndAc>
      <p:stSnd>
        <p:snd r:embed="rId2" name="chimes.wav" builtIn="1"/>
      </p:stSnd>
    </p:sndAc>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0" name="Picture 2"/>
          <p:cNvPicPr>
            <a:picLocks noChangeAspect="1" noChangeArrowheads="1"/>
          </p:cNvPicPr>
          <p:nvPr/>
        </p:nvPicPr>
        <p:blipFill>
          <a:blip r:embed="rId3">
            <a:duotone>
              <a:schemeClr val="accent6">
                <a:shade val="45000"/>
                <a:satMod val="135000"/>
              </a:schemeClr>
              <a:prstClr val="white"/>
            </a:duotone>
            <a:lum bright="10000"/>
          </a:blip>
          <a:srcRect l="3333" t="4444" r="2500" b="21111"/>
          <a:stretch>
            <a:fillRect/>
          </a:stretch>
        </p:blipFill>
        <p:spPr bwMode="auto">
          <a:xfrm>
            <a:off x="0" y="0"/>
            <a:ext cx="9144000" cy="6858000"/>
          </a:xfrm>
          <a:prstGeom prst="rect">
            <a:avLst/>
          </a:prstGeom>
          <a:noFill/>
          <a:effectLst>
            <a:outerShdw blurRad="393700" dist="50800" dir="5400000" algn="ctr" rotWithShape="0">
              <a:srgbClr val="000000">
                <a:alpha val="43137"/>
              </a:srgbClr>
            </a:outerShdw>
          </a:effectLst>
        </p:spPr>
      </p:pic>
      <p:sp>
        <p:nvSpPr>
          <p:cNvPr id="6" name="Title 1"/>
          <p:cNvSpPr txBox="1">
            <a:spLocks/>
          </p:cNvSpPr>
          <p:nvPr/>
        </p:nvSpPr>
        <p:spPr>
          <a:xfrm>
            <a:off x="609600" y="304799"/>
            <a:ext cx="7772400" cy="1066801"/>
          </a:xfrm>
          <a:prstGeom prst="rect">
            <a:avLst/>
          </a:prstGeom>
          <a:solidFill>
            <a:schemeClr val="accent3">
              <a:lumMod val="60000"/>
              <a:lumOff val="40000"/>
            </a:schemeClr>
          </a:solidFill>
        </p:spPr>
        <p:txBody>
          <a:bodyPr vert="horz" lIns="91440" tIns="45720" rIns="91440" bIns="45720" rtlCol="0" anchor="ct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7200" b="1" i="0" u="none" strike="noStrike" kern="1200" normalizeH="0" baseline="0" noProof="0"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uLnTx/>
                <a:uFillTx/>
                <a:latin typeface="+mj-lt"/>
                <a:ea typeface="+mj-ea"/>
                <a:cs typeface="+mj-cs"/>
              </a:rPr>
              <a:t>Version</a:t>
            </a:r>
            <a:r>
              <a:rPr kumimoji="0" lang="en-US" sz="7200" b="1" i="0" u="none" strike="noStrike" kern="1200" normalizeH="0" noProof="0"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uLnTx/>
                <a:uFillTx/>
                <a:latin typeface="+mj-lt"/>
                <a:ea typeface="+mj-ea"/>
                <a:cs typeface="+mj-cs"/>
              </a:rPr>
              <a:t> of the VB</a:t>
            </a:r>
            <a:endParaRPr kumimoji="0" lang="en-US" sz="7200" b="1" i="0" u="none" strike="noStrike" kern="1200" normalizeH="0" baseline="0" noProof="0"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uLnTx/>
              <a:uFillTx/>
              <a:latin typeface="+mj-lt"/>
              <a:ea typeface="+mj-ea"/>
              <a:cs typeface="+mj-cs"/>
            </a:endParaRPr>
          </a:p>
        </p:txBody>
      </p:sp>
      <p:sp>
        <p:nvSpPr>
          <p:cNvPr id="8" name="Subtitle 2"/>
          <p:cNvSpPr>
            <a:spLocks noGrp="1"/>
          </p:cNvSpPr>
          <p:nvPr>
            <p:ph type="subTitle" idx="1"/>
          </p:nvPr>
        </p:nvSpPr>
        <p:spPr>
          <a:xfrm>
            <a:off x="228600" y="1371600"/>
            <a:ext cx="8686800" cy="5257800"/>
          </a:xfrm>
        </p:spPr>
        <p:txBody>
          <a:bodyPr>
            <a:normAutofit/>
          </a:bodyPr>
          <a:lstStyle/>
          <a:p>
            <a:pPr algn="l"/>
            <a:r>
              <a:rPr lang="en-US" dirty="0" smtClean="0">
                <a:solidFill>
                  <a:schemeClr val="tx1">
                    <a:lumMod val="95000"/>
                    <a:lumOff val="5000"/>
                  </a:schemeClr>
                </a:solidFill>
              </a:rPr>
              <a:t> There are the three basic version of visual basic. These are the learning edition, professional edition and enterprise edition. Each edition provides specific features and is suitable for a specific set of environment. </a:t>
            </a:r>
          </a:p>
          <a:p>
            <a:pPr marL="514350" indent="-514350" algn="l">
              <a:buFont typeface="+mj-lt"/>
              <a:buAutoNum type="arabicPeriod"/>
            </a:pPr>
            <a:r>
              <a:rPr lang="en-US" b="1" dirty="0" smtClean="0">
                <a:solidFill>
                  <a:schemeClr val="tx1">
                    <a:lumMod val="95000"/>
                    <a:lumOff val="5000"/>
                  </a:schemeClr>
                </a:solidFill>
              </a:rPr>
              <a:t>VISUAL BASIC LEARNING EDITION:-</a:t>
            </a:r>
            <a:endParaRPr lang="en-US" dirty="0" smtClean="0">
              <a:solidFill>
                <a:schemeClr val="tx1">
                  <a:lumMod val="95000"/>
                  <a:lumOff val="5000"/>
                </a:schemeClr>
              </a:solidFill>
            </a:endParaRPr>
          </a:p>
          <a:p>
            <a:pPr algn="l"/>
            <a:r>
              <a:rPr lang="en-US" b="1" dirty="0" smtClean="0">
                <a:solidFill>
                  <a:schemeClr val="tx1">
                    <a:lumMod val="95000"/>
                    <a:lumOff val="5000"/>
                  </a:schemeClr>
                </a:solidFill>
              </a:rPr>
              <a:t>						</a:t>
            </a:r>
            <a:r>
              <a:rPr lang="en-US" dirty="0" smtClean="0">
                <a:solidFill>
                  <a:schemeClr val="tx1">
                    <a:lumMod val="95000"/>
                    <a:lumOff val="5000"/>
                  </a:schemeClr>
                </a:solidFill>
              </a:rPr>
              <a:t>The learning edition provides basic programming features. This edition used by students in educational institutions for learning the language.</a:t>
            </a:r>
          </a:p>
          <a:p>
            <a:pPr algn="l"/>
            <a:endParaRPr lang="en-US" dirty="0" smtClean="0">
              <a:solidFill>
                <a:schemeClr val="tx1">
                  <a:lumMod val="95000"/>
                  <a:lumOff val="5000"/>
                </a:schemeClr>
              </a:solidFill>
            </a:endParaRPr>
          </a:p>
          <a:p>
            <a:pPr algn="l"/>
            <a:endParaRPr lang="en-US" dirty="0" smtClean="0">
              <a:solidFill>
                <a:schemeClr val="tx1">
                  <a:lumMod val="95000"/>
                  <a:lumOff val="5000"/>
                </a:schemeClr>
              </a:solidFill>
            </a:endParaRPr>
          </a:p>
          <a:p>
            <a:pPr algn="l"/>
            <a:endParaRPr lang="en-US" dirty="0" smtClean="0">
              <a:solidFill>
                <a:schemeClr val="tx1">
                  <a:lumMod val="95000"/>
                  <a:lumOff val="5000"/>
                </a:schemeClr>
              </a:solidFill>
            </a:endParaRPr>
          </a:p>
        </p:txBody>
      </p:sp>
    </p:spTree>
  </p:cSld>
  <p:clrMapOvr>
    <a:masterClrMapping/>
  </p:clrMapOvr>
  <p:transition>
    <p:sndAc>
      <p:stSnd>
        <p:snd r:embed="rId2" name="chimes.wav" builtIn="1"/>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4" presetClass="emph" presetSubtype="0" fill="hold" grpId="0" nodeType="clickEffect">
                                  <p:stCondLst>
                                    <p:cond delay="0"/>
                                  </p:stCondLst>
                                  <p:iterate type="lt">
                                    <p:tmPct val="10000"/>
                                  </p:iterate>
                                  <p:childTnLst>
                                    <p:animMotion origin="layout" path="M 0.0 0.0 L 0.0 -0.07213" pathEditMode="relative" ptsTypes="">
                                      <p:cBhvr>
                                        <p:cTn id="6" dur="250" accel="50000" decel="50000" autoRev="1" fill="hold">
                                          <p:stCondLst>
                                            <p:cond delay="0"/>
                                          </p:stCondLst>
                                        </p:cTn>
                                        <p:tgtEl>
                                          <p:spTgt spid="6"/>
                                        </p:tgtEl>
                                        <p:attrNameLst>
                                          <p:attrName>ppt_x</p:attrName>
                                          <p:attrName>ppt_y</p:attrName>
                                        </p:attrNameLst>
                                      </p:cBhvr>
                                    </p:animMotion>
                                    <p:animRot by="1500000">
                                      <p:cBhvr>
                                        <p:cTn id="7" dur="125" fill="hold">
                                          <p:stCondLst>
                                            <p:cond delay="0"/>
                                          </p:stCondLst>
                                        </p:cTn>
                                        <p:tgtEl>
                                          <p:spTgt spid="6"/>
                                        </p:tgtEl>
                                        <p:attrNameLst>
                                          <p:attrName>r</p:attrName>
                                        </p:attrNameLst>
                                      </p:cBhvr>
                                    </p:animRot>
                                    <p:animRot by="-1500000">
                                      <p:cBhvr>
                                        <p:cTn id="8" dur="125" fill="hold">
                                          <p:stCondLst>
                                            <p:cond delay="125"/>
                                          </p:stCondLst>
                                        </p:cTn>
                                        <p:tgtEl>
                                          <p:spTgt spid="6"/>
                                        </p:tgtEl>
                                        <p:attrNameLst>
                                          <p:attrName>r</p:attrName>
                                        </p:attrNameLst>
                                      </p:cBhvr>
                                    </p:animRot>
                                    <p:animRot by="-1500000">
                                      <p:cBhvr>
                                        <p:cTn id="9" dur="125" fill="hold">
                                          <p:stCondLst>
                                            <p:cond delay="250"/>
                                          </p:stCondLst>
                                        </p:cTn>
                                        <p:tgtEl>
                                          <p:spTgt spid="6"/>
                                        </p:tgtEl>
                                        <p:attrNameLst>
                                          <p:attrName>r</p:attrName>
                                        </p:attrNameLst>
                                      </p:cBhvr>
                                    </p:animRot>
                                    <p:animRot by="1500000">
                                      <p:cBhvr>
                                        <p:cTn id="10" dur="125" fill="hold">
                                          <p:stCondLst>
                                            <p:cond delay="375"/>
                                          </p:stCondLst>
                                        </p:cTn>
                                        <p:tgtEl>
                                          <p:spTgt spid="6"/>
                                        </p:tgtEl>
                                        <p:attrNameLst>
                                          <p:attrName>r</p:attrName>
                                        </p:attrNameLst>
                                      </p:cBhvr>
                                    </p:animRot>
                                  </p:childTnLst>
                                </p:cTn>
                              </p:par>
                            </p:childTnLst>
                          </p:cTn>
                        </p:par>
                      </p:childTnLst>
                    </p:cTn>
                  </p:par>
                  <p:par>
                    <p:cTn id="11" fill="hold">
                      <p:stCondLst>
                        <p:cond delay="indefinite"/>
                      </p:stCondLst>
                      <p:childTnLst>
                        <p:par>
                          <p:cTn id="12" fill="hold">
                            <p:stCondLst>
                              <p:cond delay="0"/>
                            </p:stCondLst>
                            <p:childTnLst>
                              <p:par>
                                <p:cTn id="13" presetID="18" presetClass="emph" presetSubtype="0" fill="hold" grpId="0" nodeType="clickEffect">
                                  <p:stCondLst>
                                    <p:cond delay="0"/>
                                  </p:stCondLst>
                                  <p:iterate type="lt">
                                    <p:tmPct val="4000"/>
                                  </p:iterate>
                                  <p:childTnLst>
                                    <p:set>
                                      <p:cBhvr override="childStyle">
                                        <p:cTn id="14" dur="3000" fill="hold"/>
                                        <p:tgtEl>
                                          <p:spTgt spid="8">
                                            <p:txEl>
                                              <p:pRg st="0" end="0"/>
                                            </p:txEl>
                                          </p:spTgt>
                                        </p:tgtEl>
                                        <p:attrNameLst>
                                          <p:attrName>style.textDecorationUnderline</p:attrName>
                                        </p:attrNameLst>
                                      </p:cBhvr>
                                      <p:to>
                                        <p:strVal val="true"/>
                                      </p:to>
                                    </p:set>
                                  </p:childTnLst>
                                </p:cTn>
                              </p:par>
                            </p:childTnLst>
                          </p:cTn>
                        </p:par>
                      </p:childTnLst>
                    </p:cTn>
                  </p:par>
                  <p:par>
                    <p:cTn id="15" fill="hold">
                      <p:stCondLst>
                        <p:cond delay="indefinite"/>
                      </p:stCondLst>
                      <p:childTnLst>
                        <p:par>
                          <p:cTn id="16" fill="hold">
                            <p:stCondLst>
                              <p:cond delay="0"/>
                            </p:stCondLst>
                            <p:childTnLst>
                              <p:par>
                                <p:cTn id="17" presetID="18" presetClass="emph" presetSubtype="0" fill="hold" grpId="0" nodeType="clickEffect">
                                  <p:stCondLst>
                                    <p:cond delay="0"/>
                                  </p:stCondLst>
                                  <p:iterate type="lt">
                                    <p:tmPct val="4000"/>
                                  </p:iterate>
                                  <p:childTnLst>
                                    <p:set>
                                      <p:cBhvr override="childStyle">
                                        <p:cTn id="18" dur="3000" fill="hold"/>
                                        <p:tgtEl>
                                          <p:spTgt spid="8">
                                            <p:txEl>
                                              <p:pRg st="1" end="1"/>
                                            </p:txEl>
                                          </p:spTgt>
                                        </p:tgtEl>
                                        <p:attrNameLst>
                                          <p:attrName>style.textDecorationUnderline</p:attrName>
                                        </p:attrNameLst>
                                      </p:cBhvr>
                                      <p:to>
                                        <p:strVal val="true"/>
                                      </p:to>
                                    </p:set>
                                  </p:childTnLst>
                                </p:cTn>
                              </p:par>
                            </p:childTnLst>
                          </p:cTn>
                        </p:par>
                      </p:childTnLst>
                    </p:cTn>
                  </p:par>
                  <p:par>
                    <p:cTn id="19" fill="hold">
                      <p:stCondLst>
                        <p:cond delay="indefinite"/>
                      </p:stCondLst>
                      <p:childTnLst>
                        <p:par>
                          <p:cTn id="20" fill="hold">
                            <p:stCondLst>
                              <p:cond delay="0"/>
                            </p:stCondLst>
                            <p:childTnLst>
                              <p:par>
                                <p:cTn id="21" presetID="18" presetClass="emph" presetSubtype="0" fill="hold" grpId="0" nodeType="clickEffect">
                                  <p:stCondLst>
                                    <p:cond delay="0"/>
                                  </p:stCondLst>
                                  <p:iterate type="lt">
                                    <p:tmPct val="4000"/>
                                  </p:iterate>
                                  <p:childTnLst>
                                    <p:set>
                                      <p:cBhvr override="childStyle">
                                        <p:cTn id="22" dur="3000" fill="hold"/>
                                        <p:tgtEl>
                                          <p:spTgt spid="8">
                                            <p:txEl>
                                              <p:pRg st="2" end="2"/>
                                            </p:txEl>
                                          </p:spTgt>
                                        </p:tgtEl>
                                        <p:attrNameLst>
                                          <p:attrName>style.textDecorationUnderline</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8"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0" name="Picture 2"/>
          <p:cNvPicPr>
            <a:picLocks noChangeAspect="1" noChangeArrowheads="1"/>
          </p:cNvPicPr>
          <p:nvPr/>
        </p:nvPicPr>
        <p:blipFill>
          <a:blip r:embed="rId3">
            <a:duotone>
              <a:schemeClr val="accent6">
                <a:shade val="45000"/>
                <a:satMod val="135000"/>
              </a:schemeClr>
              <a:prstClr val="white"/>
            </a:duotone>
            <a:lum bright="10000"/>
          </a:blip>
          <a:srcRect l="3333" t="4444" r="2500" b="21111"/>
          <a:stretch>
            <a:fillRect/>
          </a:stretch>
        </p:blipFill>
        <p:spPr bwMode="auto">
          <a:xfrm>
            <a:off x="0" y="0"/>
            <a:ext cx="9144000" cy="6858000"/>
          </a:xfrm>
          <a:prstGeom prst="rect">
            <a:avLst/>
          </a:prstGeom>
          <a:noFill/>
          <a:effectLst>
            <a:outerShdw blurRad="393700" dist="50800" dir="5400000" algn="ctr" rotWithShape="0">
              <a:srgbClr val="000000">
                <a:alpha val="43137"/>
              </a:srgbClr>
            </a:outerShdw>
          </a:effectLst>
        </p:spPr>
      </p:pic>
      <p:sp>
        <p:nvSpPr>
          <p:cNvPr id="6" name="Title 1"/>
          <p:cNvSpPr txBox="1">
            <a:spLocks/>
          </p:cNvSpPr>
          <p:nvPr/>
        </p:nvSpPr>
        <p:spPr>
          <a:xfrm>
            <a:off x="609600" y="304799"/>
            <a:ext cx="7772400" cy="1066801"/>
          </a:xfrm>
          <a:prstGeom prst="rect">
            <a:avLst/>
          </a:prstGeom>
          <a:solidFill>
            <a:schemeClr val="accent3">
              <a:lumMod val="60000"/>
              <a:lumOff val="40000"/>
            </a:schemeClr>
          </a:solidFill>
        </p:spPr>
        <p:txBody>
          <a:bodyPr vert="horz" lIns="91440" tIns="45720" rIns="91440" bIns="45720" rtlCol="0" anchor="ct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7200" b="1" i="0" u="none" strike="noStrike" kern="1200" normalizeH="0" baseline="0" noProof="0"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uLnTx/>
                <a:uFillTx/>
                <a:latin typeface="+mj-lt"/>
                <a:ea typeface="+mj-ea"/>
                <a:cs typeface="+mj-cs"/>
              </a:rPr>
              <a:t>Version</a:t>
            </a:r>
            <a:r>
              <a:rPr kumimoji="0" lang="en-US" sz="7200" b="1" i="0" u="none" strike="noStrike" kern="1200" normalizeH="0" noProof="0"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uLnTx/>
                <a:uFillTx/>
                <a:latin typeface="+mj-lt"/>
                <a:ea typeface="+mj-ea"/>
                <a:cs typeface="+mj-cs"/>
              </a:rPr>
              <a:t> of the VB</a:t>
            </a:r>
            <a:endParaRPr kumimoji="0" lang="en-US" sz="7200" b="1" i="0" u="none" strike="noStrike" kern="1200" normalizeH="0" baseline="0" noProof="0"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uLnTx/>
              <a:uFillTx/>
              <a:latin typeface="+mj-lt"/>
              <a:ea typeface="+mj-ea"/>
              <a:cs typeface="+mj-cs"/>
            </a:endParaRPr>
          </a:p>
        </p:txBody>
      </p:sp>
      <p:sp>
        <p:nvSpPr>
          <p:cNvPr id="8" name="Subtitle 2"/>
          <p:cNvSpPr>
            <a:spLocks noGrp="1"/>
          </p:cNvSpPr>
          <p:nvPr>
            <p:ph type="subTitle" idx="1"/>
          </p:nvPr>
        </p:nvSpPr>
        <p:spPr>
          <a:xfrm>
            <a:off x="228600" y="1371600"/>
            <a:ext cx="8686800" cy="5257800"/>
          </a:xfrm>
        </p:spPr>
        <p:txBody>
          <a:bodyPr>
            <a:normAutofit lnSpcReduction="10000"/>
          </a:bodyPr>
          <a:lstStyle/>
          <a:p>
            <a:pPr marL="514350" indent="-514350" algn="l"/>
            <a:r>
              <a:rPr lang="en-US" dirty="0" smtClean="0">
                <a:solidFill>
                  <a:schemeClr val="tx1">
                    <a:lumMod val="95000"/>
                    <a:lumOff val="5000"/>
                  </a:schemeClr>
                </a:solidFill>
              </a:rPr>
              <a:t>2.	 </a:t>
            </a:r>
            <a:r>
              <a:rPr lang="en-US" b="1" dirty="0" smtClean="0">
                <a:solidFill>
                  <a:schemeClr val="tx1">
                    <a:lumMod val="95000"/>
                    <a:lumOff val="5000"/>
                  </a:schemeClr>
                </a:solidFill>
              </a:rPr>
              <a:t>VISUAL BASIC PROFESSIONAL EDITION:-</a:t>
            </a:r>
            <a:endParaRPr lang="en-US" dirty="0" smtClean="0">
              <a:solidFill>
                <a:schemeClr val="tx1">
                  <a:lumMod val="95000"/>
                  <a:lumOff val="5000"/>
                </a:schemeClr>
              </a:solidFill>
            </a:endParaRPr>
          </a:p>
          <a:p>
            <a:pPr algn="l"/>
            <a:r>
              <a:rPr lang="en-US" b="1" dirty="0" smtClean="0">
                <a:solidFill>
                  <a:schemeClr val="tx1">
                    <a:lumMod val="95000"/>
                    <a:lumOff val="5000"/>
                  </a:schemeClr>
                </a:solidFill>
              </a:rPr>
              <a:t>							</a:t>
            </a:r>
            <a:r>
              <a:rPr lang="en-US" dirty="0" smtClean="0">
                <a:solidFill>
                  <a:schemeClr val="tx1">
                    <a:lumMod val="95000"/>
                    <a:lumOff val="5000"/>
                  </a:schemeClr>
                </a:solidFill>
              </a:rPr>
              <a:t>Professional edition provides full features of the language. It is used by professional programmers to develop visual basic application programs for commercial purposes.</a:t>
            </a:r>
          </a:p>
          <a:p>
            <a:pPr marL="514350" indent="-514350" algn="l"/>
            <a:r>
              <a:rPr lang="en-US" b="1" dirty="0" smtClean="0">
                <a:solidFill>
                  <a:schemeClr val="tx1">
                    <a:lumMod val="95000"/>
                    <a:lumOff val="5000"/>
                  </a:schemeClr>
                </a:solidFill>
              </a:rPr>
              <a:t>3.	VISUAL BASIC ENTERPRISE EDITION:-</a:t>
            </a:r>
            <a:endParaRPr lang="en-US" dirty="0" smtClean="0">
              <a:solidFill>
                <a:schemeClr val="tx1">
                  <a:lumMod val="95000"/>
                  <a:lumOff val="5000"/>
                </a:schemeClr>
              </a:solidFill>
            </a:endParaRPr>
          </a:p>
          <a:p>
            <a:pPr algn="l"/>
            <a:r>
              <a:rPr lang="en-US" dirty="0" smtClean="0">
                <a:solidFill>
                  <a:schemeClr val="tx1">
                    <a:lumMod val="95000"/>
                    <a:lumOff val="5000"/>
                  </a:schemeClr>
                </a:solidFill>
              </a:rPr>
              <a:t>						Enterprise edition provides features for creating a distributed application program.</a:t>
            </a:r>
          </a:p>
          <a:p>
            <a:pPr algn="l"/>
            <a:endParaRPr lang="en-US" dirty="0" smtClean="0">
              <a:solidFill>
                <a:schemeClr val="tx1">
                  <a:lumMod val="95000"/>
                  <a:lumOff val="5000"/>
                </a:schemeClr>
              </a:solidFill>
            </a:endParaRPr>
          </a:p>
          <a:p>
            <a:pPr algn="l"/>
            <a:endParaRPr lang="en-US" dirty="0" smtClean="0">
              <a:solidFill>
                <a:schemeClr val="tx1">
                  <a:lumMod val="95000"/>
                  <a:lumOff val="5000"/>
                </a:schemeClr>
              </a:solidFill>
            </a:endParaRPr>
          </a:p>
          <a:p>
            <a:pPr algn="l"/>
            <a:endParaRPr lang="en-US" dirty="0" smtClean="0">
              <a:solidFill>
                <a:schemeClr val="tx1">
                  <a:lumMod val="95000"/>
                  <a:lumOff val="5000"/>
                </a:schemeClr>
              </a:solidFill>
            </a:endParaRPr>
          </a:p>
        </p:txBody>
      </p:sp>
    </p:spTree>
  </p:cSld>
  <p:clrMapOvr>
    <a:masterClrMapping/>
  </p:clrMapOvr>
  <p:transition>
    <p:sndAc>
      <p:stSnd>
        <p:snd r:embed="rId2" name="chimes.wav" builtIn="1"/>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4" presetClass="emph" presetSubtype="0" fill="hold" grpId="0" nodeType="clickEffect">
                                  <p:stCondLst>
                                    <p:cond delay="0"/>
                                  </p:stCondLst>
                                  <p:iterate type="lt">
                                    <p:tmPct val="10000"/>
                                  </p:iterate>
                                  <p:childTnLst>
                                    <p:animMotion origin="layout" path="M 0.0 0.0 L 0.0 -0.07213" pathEditMode="relative" ptsTypes="">
                                      <p:cBhvr>
                                        <p:cTn id="6" dur="250" accel="50000" decel="50000" autoRev="1" fill="hold">
                                          <p:stCondLst>
                                            <p:cond delay="0"/>
                                          </p:stCondLst>
                                        </p:cTn>
                                        <p:tgtEl>
                                          <p:spTgt spid="6"/>
                                        </p:tgtEl>
                                        <p:attrNameLst>
                                          <p:attrName>ppt_x</p:attrName>
                                          <p:attrName>ppt_y</p:attrName>
                                        </p:attrNameLst>
                                      </p:cBhvr>
                                    </p:animMotion>
                                    <p:animRot by="1500000">
                                      <p:cBhvr>
                                        <p:cTn id="7" dur="125" fill="hold">
                                          <p:stCondLst>
                                            <p:cond delay="0"/>
                                          </p:stCondLst>
                                        </p:cTn>
                                        <p:tgtEl>
                                          <p:spTgt spid="6"/>
                                        </p:tgtEl>
                                        <p:attrNameLst>
                                          <p:attrName>r</p:attrName>
                                        </p:attrNameLst>
                                      </p:cBhvr>
                                    </p:animRot>
                                    <p:animRot by="-1500000">
                                      <p:cBhvr>
                                        <p:cTn id="8" dur="125" fill="hold">
                                          <p:stCondLst>
                                            <p:cond delay="125"/>
                                          </p:stCondLst>
                                        </p:cTn>
                                        <p:tgtEl>
                                          <p:spTgt spid="6"/>
                                        </p:tgtEl>
                                        <p:attrNameLst>
                                          <p:attrName>r</p:attrName>
                                        </p:attrNameLst>
                                      </p:cBhvr>
                                    </p:animRot>
                                    <p:animRot by="-1500000">
                                      <p:cBhvr>
                                        <p:cTn id="9" dur="125" fill="hold">
                                          <p:stCondLst>
                                            <p:cond delay="250"/>
                                          </p:stCondLst>
                                        </p:cTn>
                                        <p:tgtEl>
                                          <p:spTgt spid="6"/>
                                        </p:tgtEl>
                                        <p:attrNameLst>
                                          <p:attrName>r</p:attrName>
                                        </p:attrNameLst>
                                      </p:cBhvr>
                                    </p:animRot>
                                    <p:animRot by="1500000">
                                      <p:cBhvr>
                                        <p:cTn id="10" dur="125" fill="hold">
                                          <p:stCondLst>
                                            <p:cond delay="375"/>
                                          </p:stCondLst>
                                        </p:cTn>
                                        <p:tgtEl>
                                          <p:spTgt spid="6"/>
                                        </p:tgtEl>
                                        <p:attrNameLst>
                                          <p:attrName>r</p:attrName>
                                        </p:attrNameLst>
                                      </p:cBhvr>
                                    </p:animRot>
                                  </p:childTnLst>
                                </p:cTn>
                              </p:par>
                            </p:childTnLst>
                          </p:cTn>
                        </p:par>
                      </p:childTnLst>
                    </p:cTn>
                  </p:par>
                  <p:par>
                    <p:cTn id="11" fill="hold">
                      <p:stCondLst>
                        <p:cond delay="indefinite"/>
                      </p:stCondLst>
                      <p:childTnLst>
                        <p:par>
                          <p:cTn id="12" fill="hold">
                            <p:stCondLst>
                              <p:cond delay="0"/>
                            </p:stCondLst>
                            <p:childTnLst>
                              <p:par>
                                <p:cTn id="13" presetID="18" presetClass="emph" presetSubtype="0" fill="hold" grpId="0" nodeType="clickEffect">
                                  <p:stCondLst>
                                    <p:cond delay="0"/>
                                  </p:stCondLst>
                                  <p:iterate type="lt">
                                    <p:tmPct val="4000"/>
                                  </p:iterate>
                                  <p:childTnLst>
                                    <p:set>
                                      <p:cBhvr override="childStyle">
                                        <p:cTn id="14" dur="3000" fill="hold"/>
                                        <p:tgtEl>
                                          <p:spTgt spid="8">
                                            <p:txEl>
                                              <p:pRg st="0" end="0"/>
                                            </p:txEl>
                                          </p:spTgt>
                                        </p:tgtEl>
                                        <p:attrNameLst>
                                          <p:attrName>style.textDecorationUnderline</p:attrName>
                                        </p:attrNameLst>
                                      </p:cBhvr>
                                      <p:to>
                                        <p:strVal val="true"/>
                                      </p:to>
                                    </p:set>
                                  </p:childTnLst>
                                </p:cTn>
                              </p:par>
                            </p:childTnLst>
                          </p:cTn>
                        </p:par>
                      </p:childTnLst>
                    </p:cTn>
                  </p:par>
                  <p:par>
                    <p:cTn id="15" fill="hold">
                      <p:stCondLst>
                        <p:cond delay="indefinite"/>
                      </p:stCondLst>
                      <p:childTnLst>
                        <p:par>
                          <p:cTn id="16" fill="hold">
                            <p:stCondLst>
                              <p:cond delay="0"/>
                            </p:stCondLst>
                            <p:childTnLst>
                              <p:par>
                                <p:cTn id="17" presetID="18" presetClass="emph" presetSubtype="0" fill="hold" grpId="0" nodeType="clickEffect">
                                  <p:stCondLst>
                                    <p:cond delay="0"/>
                                  </p:stCondLst>
                                  <p:iterate type="lt">
                                    <p:tmPct val="4000"/>
                                  </p:iterate>
                                  <p:childTnLst>
                                    <p:set>
                                      <p:cBhvr override="childStyle">
                                        <p:cTn id="18" dur="3000" fill="hold"/>
                                        <p:tgtEl>
                                          <p:spTgt spid="8">
                                            <p:txEl>
                                              <p:pRg st="1" end="1"/>
                                            </p:txEl>
                                          </p:spTgt>
                                        </p:tgtEl>
                                        <p:attrNameLst>
                                          <p:attrName>style.textDecorationUnderline</p:attrName>
                                        </p:attrNameLst>
                                      </p:cBhvr>
                                      <p:to>
                                        <p:strVal val="true"/>
                                      </p:to>
                                    </p:set>
                                  </p:childTnLst>
                                </p:cTn>
                              </p:par>
                            </p:childTnLst>
                          </p:cTn>
                        </p:par>
                      </p:childTnLst>
                    </p:cTn>
                  </p:par>
                  <p:par>
                    <p:cTn id="19" fill="hold">
                      <p:stCondLst>
                        <p:cond delay="indefinite"/>
                      </p:stCondLst>
                      <p:childTnLst>
                        <p:par>
                          <p:cTn id="20" fill="hold">
                            <p:stCondLst>
                              <p:cond delay="0"/>
                            </p:stCondLst>
                            <p:childTnLst>
                              <p:par>
                                <p:cTn id="21" presetID="18" presetClass="emph" presetSubtype="0" fill="hold" grpId="0" nodeType="clickEffect">
                                  <p:stCondLst>
                                    <p:cond delay="0"/>
                                  </p:stCondLst>
                                  <p:iterate type="lt">
                                    <p:tmPct val="4000"/>
                                  </p:iterate>
                                  <p:childTnLst>
                                    <p:set>
                                      <p:cBhvr override="childStyle">
                                        <p:cTn id="22" dur="3000" fill="hold"/>
                                        <p:tgtEl>
                                          <p:spTgt spid="8">
                                            <p:txEl>
                                              <p:pRg st="2" end="2"/>
                                            </p:txEl>
                                          </p:spTgt>
                                        </p:tgtEl>
                                        <p:attrNameLst>
                                          <p:attrName>style.textDecorationUnderline</p:attrName>
                                        </p:attrNameLst>
                                      </p:cBhvr>
                                      <p:to>
                                        <p:strVal val="true"/>
                                      </p:to>
                                    </p:set>
                                  </p:childTnLst>
                                </p:cTn>
                              </p:par>
                            </p:childTnLst>
                          </p:cTn>
                        </p:par>
                      </p:childTnLst>
                    </p:cTn>
                  </p:par>
                  <p:par>
                    <p:cTn id="23" fill="hold">
                      <p:stCondLst>
                        <p:cond delay="indefinite"/>
                      </p:stCondLst>
                      <p:childTnLst>
                        <p:par>
                          <p:cTn id="24" fill="hold">
                            <p:stCondLst>
                              <p:cond delay="0"/>
                            </p:stCondLst>
                            <p:childTnLst>
                              <p:par>
                                <p:cTn id="25" presetID="18" presetClass="emph" presetSubtype="0" fill="hold" grpId="0" nodeType="clickEffect">
                                  <p:stCondLst>
                                    <p:cond delay="0"/>
                                  </p:stCondLst>
                                  <p:iterate type="lt">
                                    <p:tmPct val="4000"/>
                                  </p:iterate>
                                  <p:childTnLst>
                                    <p:set>
                                      <p:cBhvr override="childStyle">
                                        <p:cTn id="26" dur="3000" fill="hold"/>
                                        <p:tgtEl>
                                          <p:spTgt spid="8">
                                            <p:txEl>
                                              <p:pRg st="3" end="3"/>
                                            </p:txEl>
                                          </p:spTgt>
                                        </p:tgtEl>
                                        <p:attrNameLst>
                                          <p:attrName>style.textDecorationUnderline</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8"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0" name="Picture 2"/>
          <p:cNvPicPr>
            <a:picLocks noChangeAspect="1" noChangeArrowheads="1"/>
          </p:cNvPicPr>
          <p:nvPr/>
        </p:nvPicPr>
        <p:blipFill>
          <a:blip r:embed="rId3">
            <a:duotone>
              <a:schemeClr val="accent6">
                <a:shade val="45000"/>
                <a:satMod val="135000"/>
              </a:schemeClr>
              <a:prstClr val="white"/>
            </a:duotone>
            <a:lum bright="10000"/>
          </a:blip>
          <a:srcRect l="3333" t="4444" r="2500" b="21111"/>
          <a:stretch>
            <a:fillRect/>
          </a:stretch>
        </p:blipFill>
        <p:spPr bwMode="auto">
          <a:xfrm>
            <a:off x="0" y="0"/>
            <a:ext cx="9144000" cy="6858000"/>
          </a:xfrm>
          <a:prstGeom prst="rect">
            <a:avLst/>
          </a:prstGeom>
          <a:noFill/>
          <a:effectLst>
            <a:outerShdw blurRad="393700" dist="50800" dir="5400000" algn="ctr" rotWithShape="0">
              <a:srgbClr val="000000">
                <a:alpha val="43137"/>
              </a:srgbClr>
            </a:outerShdw>
          </a:effectLst>
        </p:spPr>
      </p:pic>
      <p:sp>
        <p:nvSpPr>
          <p:cNvPr id="6" name="Title 1"/>
          <p:cNvSpPr txBox="1">
            <a:spLocks/>
          </p:cNvSpPr>
          <p:nvPr/>
        </p:nvSpPr>
        <p:spPr>
          <a:xfrm>
            <a:off x="609600" y="304799"/>
            <a:ext cx="7772400" cy="1066801"/>
          </a:xfrm>
          <a:prstGeom prst="rect">
            <a:avLst/>
          </a:prstGeom>
          <a:solidFill>
            <a:schemeClr val="accent3">
              <a:lumMod val="60000"/>
              <a:lumOff val="40000"/>
            </a:schemeClr>
          </a:solidFill>
        </p:spPr>
        <p:txBody>
          <a:bodyPr vert="horz" lIns="91440" tIns="45720" rIns="91440" bIns="45720" rtlCol="0" anchor="ct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7200" b="1"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latin typeface="+mj-lt"/>
                <a:ea typeface="+mj-ea"/>
                <a:cs typeface="+mj-cs"/>
              </a:rPr>
              <a:t>Advantages</a:t>
            </a:r>
            <a:endParaRPr kumimoji="0" lang="en-US" sz="7200" b="1" i="0" u="none" strike="noStrike" kern="1200" normalizeH="0" baseline="0" noProof="0"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uLnTx/>
              <a:uFillTx/>
              <a:latin typeface="+mj-lt"/>
              <a:ea typeface="+mj-ea"/>
              <a:cs typeface="+mj-cs"/>
            </a:endParaRPr>
          </a:p>
        </p:txBody>
      </p:sp>
      <p:sp>
        <p:nvSpPr>
          <p:cNvPr id="8" name="Subtitle 2"/>
          <p:cNvSpPr>
            <a:spLocks noGrp="1"/>
          </p:cNvSpPr>
          <p:nvPr>
            <p:ph type="subTitle" idx="1"/>
          </p:nvPr>
        </p:nvSpPr>
        <p:spPr>
          <a:xfrm>
            <a:off x="152400" y="1447800"/>
            <a:ext cx="8763000" cy="5029200"/>
          </a:xfrm>
        </p:spPr>
        <p:txBody>
          <a:bodyPr>
            <a:normAutofit fontScale="92500" lnSpcReduction="20000"/>
          </a:bodyPr>
          <a:lstStyle/>
          <a:p>
            <a:pPr marL="514350" indent="-514350" algn="l">
              <a:buFont typeface="+mj-lt"/>
              <a:buAutoNum type="arabicPeriod"/>
            </a:pPr>
            <a:r>
              <a:rPr lang="en-US" dirty="0" smtClean="0">
                <a:solidFill>
                  <a:schemeClr val="tx1">
                    <a:lumMod val="95000"/>
                    <a:lumOff val="5000"/>
                  </a:schemeClr>
                </a:solidFill>
              </a:rPr>
              <a:t>Easy to Learn</a:t>
            </a:r>
          </a:p>
          <a:p>
            <a:pPr marL="514350" indent="-514350" algn="l">
              <a:buFont typeface="+mj-lt"/>
              <a:buAutoNum type="arabicPeriod"/>
            </a:pPr>
            <a:r>
              <a:rPr lang="en-US" dirty="0" smtClean="0">
                <a:solidFill>
                  <a:schemeClr val="tx1">
                    <a:lumMod val="95000"/>
                    <a:lumOff val="5000"/>
                  </a:schemeClr>
                </a:solidFill>
              </a:rPr>
              <a:t>Easy to Use</a:t>
            </a:r>
          </a:p>
          <a:p>
            <a:pPr marL="514350" indent="-514350" algn="l">
              <a:buFont typeface="+mj-lt"/>
              <a:buAutoNum type="arabicPeriod"/>
            </a:pPr>
            <a:r>
              <a:rPr lang="en-US" dirty="0" smtClean="0">
                <a:solidFill>
                  <a:schemeClr val="tx1">
                    <a:lumMod val="95000"/>
                    <a:lumOff val="5000"/>
                  </a:schemeClr>
                </a:solidFill>
              </a:rPr>
              <a:t>Visual Basic is an excellent platform for writing a client or Web application that accesses a database</a:t>
            </a:r>
          </a:p>
          <a:p>
            <a:pPr marL="514350" indent="-514350" algn="l">
              <a:buFont typeface="+mj-lt"/>
              <a:buAutoNum type="arabicPeriod"/>
            </a:pPr>
            <a:r>
              <a:rPr lang="en-US" dirty="0" smtClean="0">
                <a:solidFill>
                  <a:schemeClr val="tx1">
                    <a:lumMod val="95000"/>
                    <a:lumOff val="5000"/>
                  </a:schemeClr>
                </a:solidFill>
              </a:rPr>
              <a:t>With Visual Basic you can develop Windows based applications and games.</a:t>
            </a:r>
          </a:p>
          <a:p>
            <a:pPr marL="514350" indent="-514350" algn="l">
              <a:buFont typeface="+mj-lt"/>
              <a:buAutoNum type="arabicPeriod"/>
            </a:pPr>
            <a:r>
              <a:rPr lang="en-US" dirty="0" smtClean="0">
                <a:solidFill>
                  <a:schemeClr val="tx1">
                    <a:lumMod val="95000"/>
                    <a:lumOff val="5000"/>
                  </a:schemeClr>
                </a:solidFill>
              </a:rPr>
              <a:t>Because Visual Basic is so popular, There are many good resources (Books, Web sites, News groups and more) that can help you learn the language.</a:t>
            </a:r>
          </a:p>
          <a:p>
            <a:pPr marL="514350" indent="-514350" algn="l">
              <a:buFont typeface="+mj-lt"/>
              <a:buAutoNum type="arabicPeriod"/>
            </a:pPr>
            <a:r>
              <a:rPr lang="en-US" dirty="0" smtClean="0">
                <a:solidFill>
                  <a:schemeClr val="tx1">
                    <a:lumMod val="95000"/>
                    <a:lumOff val="5000"/>
                  </a:schemeClr>
                </a:solidFill>
              </a:rPr>
              <a:t>You can find the answers to your programming problems much more easily than other programming languages.</a:t>
            </a:r>
          </a:p>
          <a:p>
            <a:pPr algn="l"/>
            <a:endParaRPr lang="en-US" dirty="0">
              <a:solidFill>
                <a:schemeClr val="tx1">
                  <a:lumMod val="95000"/>
                  <a:lumOff val="5000"/>
                </a:schemeClr>
              </a:solidFill>
            </a:endParaRPr>
          </a:p>
        </p:txBody>
      </p:sp>
    </p:spTree>
  </p:cSld>
  <p:clrMapOvr>
    <a:masterClrMapping/>
  </p:clrMapOvr>
  <p:transition>
    <p:sndAc>
      <p:stSnd>
        <p:snd r:embed="rId2" name="chimes.wav" builtIn="1"/>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4" presetClass="emph" presetSubtype="0" fill="hold" grpId="0" nodeType="clickEffect">
                                  <p:stCondLst>
                                    <p:cond delay="0"/>
                                  </p:stCondLst>
                                  <p:iterate type="lt">
                                    <p:tmPct val="10000"/>
                                  </p:iterate>
                                  <p:childTnLst>
                                    <p:animMotion origin="layout" path="M 0.0 0.0 L 0.0 -0.07213" pathEditMode="relative" ptsTypes="">
                                      <p:cBhvr>
                                        <p:cTn id="6" dur="250" accel="50000" decel="50000" autoRev="1" fill="hold">
                                          <p:stCondLst>
                                            <p:cond delay="0"/>
                                          </p:stCondLst>
                                        </p:cTn>
                                        <p:tgtEl>
                                          <p:spTgt spid="6"/>
                                        </p:tgtEl>
                                        <p:attrNameLst>
                                          <p:attrName>ppt_x</p:attrName>
                                          <p:attrName>ppt_y</p:attrName>
                                        </p:attrNameLst>
                                      </p:cBhvr>
                                    </p:animMotion>
                                    <p:animRot by="1500000">
                                      <p:cBhvr>
                                        <p:cTn id="7" dur="125" fill="hold">
                                          <p:stCondLst>
                                            <p:cond delay="0"/>
                                          </p:stCondLst>
                                        </p:cTn>
                                        <p:tgtEl>
                                          <p:spTgt spid="6"/>
                                        </p:tgtEl>
                                        <p:attrNameLst>
                                          <p:attrName>r</p:attrName>
                                        </p:attrNameLst>
                                      </p:cBhvr>
                                    </p:animRot>
                                    <p:animRot by="-1500000">
                                      <p:cBhvr>
                                        <p:cTn id="8" dur="125" fill="hold">
                                          <p:stCondLst>
                                            <p:cond delay="125"/>
                                          </p:stCondLst>
                                        </p:cTn>
                                        <p:tgtEl>
                                          <p:spTgt spid="6"/>
                                        </p:tgtEl>
                                        <p:attrNameLst>
                                          <p:attrName>r</p:attrName>
                                        </p:attrNameLst>
                                      </p:cBhvr>
                                    </p:animRot>
                                    <p:animRot by="-1500000">
                                      <p:cBhvr>
                                        <p:cTn id="9" dur="125" fill="hold">
                                          <p:stCondLst>
                                            <p:cond delay="250"/>
                                          </p:stCondLst>
                                        </p:cTn>
                                        <p:tgtEl>
                                          <p:spTgt spid="6"/>
                                        </p:tgtEl>
                                        <p:attrNameLst>
                                          <p:attrName>r</p:attrName>
                                        </p:attrNameLst>
                                      </p:cBhvr>
                                    </p:animRot>
                                    <p:animRot by="1500000">
                                      <p:cBhvr>
                                        <p:cTn id="10" dur="125" fill="hold">
                                          <p:stCondLst>
                                            <p:cond delay="375"/>
                                          </p:stCondLst>
                                        </p:cTn>
                                        <p:tgtEl>
                                          <p:spTgt spid="6"/>
                                        </p:tgtEl>
                                        <p:attrNameLst>
                                          <p:attrName>r</p:attrName>
                                        </p:attrNameLst>
                                      </p:cBhvr>
                                    </p:animRot>
                                  </p:childTnLst>
                                </p:cTn>
                              </p:par>
                            </p:childTnLst>
                          </p:cTn>
                        </p:par>
                      </p:childTnLst>
                    </p:cTn>
                  </p:par>
                  <p:par>
                    <p:cTn id="11" fill="hold">
                      <p:stCondLst>
                        <p:cond delay="indefinite"/>
                      </p:stCondLst>
                      <p:childTnLst>
                        <p:par>
                          <p:cTn id="12" fill="hold">
                            <p:stCondLst>
                              <p:cond delay="0"/>
                            </p:stCondLst>
                            <p:childTnLst>
                              <p:par>
                                <p:cTn id="13" presetID="18" presetClass="emph" presetSubtype="0" fill="hold" grpId="0" nodeType="clickEffect">
                                  <p:stCondLst>
                                    <p:cond delay="0"/>
                                  </p:stCondLst>
                                  <p:iterate type="lt">
                                    <p:tmPct val="4000"/>
                                  </p:iterate>
                                  <p:childTnLst>
                                    <p:set>
                                      <p:cBhvr override="childStyle">
                                        <p:cTn id="14" dur="3000" fill="hold"/>
                                        <p:tgtEl>
                                          <p:spTgt spid="8">
                                            <p:txEl>
                                              <p:pRg st="0" end="0"/>
                                            </p:txEl>
                                          </p:spTgt>
                                        </p:tgtEl>
                                        <p:attrNameLst>
                                          <p:attrName>style.textDecorationUnderline</p:attrName>
                                        </p:attrNameLst>
                                      </p:cBhvr>
                                      <p:to>
                                        <p:strVal val="true"/>
                                      </p:to>
                                    </p:set>
                                  </p:childTnLst>
                                </p:cTn>
                              </p:par>
                            </p:childTnLst>
                          </p:cTn>
                        </p:par>
                      </p:childTnLst>
                    </p:cTn>
                  </p:par>
                  <p:par>
                    <p:cTn id="15" fill="hold">
                      <p:stCondLst>
                        <p:cond delay="indefinite"/>
                      </p:stCondLst>
                      <p:childTnLst>
                        <p:par>
                          <p:cTn id="16" fill="hold">
                            <p:stCondLst>
                              <p:cond delay="0"/>
                            </p:stCondLst>
                            <p:childTnLst>
                              <p:par>
                                <p:cTn id="17" presetID="18" presetClass="emph" presetSubtype="0" fill="hold" grpId="0" nodeType="clickEffect">
                                  <p:stCondLst>
                                    <p:cond delay="0"/>
                                  </p:stCondLst>
                                  <p:iterate type="lt">
                                    <p:tmPct val="4000"/>
                                  </p:iterate>
                                  <p:childTnLst>
                                    <p:set>
                                      <p:cBhvr override="childStyle">
                                        <p:cTn id="18" dur="3000" fill="hold"/>
                                        <p:tgtEl>
                                          <p:spTgt spid="8">
                                            <p:txEl>
                                              <p:pRg st="1" end="1"/>
                                            </p:txEl>
                                          </p:spTgt>
                                        </p:tgtEl>
                                        <p:attrNameLst>
                                          <p:attrName>style.textDecorationUnderline</p:attrName>
                                        </p:attrNameLst>
                                      </p:cBhvr>
                                      <p:to>
                                        <p:strVal val="true"/>
                                      </p:to>
                                    </p:set>
                                  </p:childTnLst>
                                </p:cTn>
                              </p:par>
                            </p:childTnLst>
                          </p:cTn>
                        </p:par>
                      </p:childTnLst>
                    </p:cTn>
                  </p:par>
                  <p:par>
                    <p:cTn id="19" fill="hold">
                      <p:stCondLst>
                        <p:cond delay="indefinite"/>
                      </p:stCondLst>
                      <p:childTnLst>
                        <p:par>
                          <p:cTn id="20" fill="hold">
                            <p:stCondLst>
                              <p:cond delay="0"/>
                            </p:stCondLst>
                            <p:childTnLst>
                              <p:par>
                                <p:cTn id="21" presetID="18" presetClass="emph" presetSubtype="0" fill="hold" grpId="0" nodeType="clickEffect">
                                  <p:stCondLst>
                                    <p:cond delay="0"/>
                                  </p:stCondLst>
                                  <p:iterate type="lt">
                                    <p:tmPct val="4000"/>
                                  </p:iterate>
                                  <p:childTnLst>
                                    <p:set>
                                      <p:cBhvr override="childStyle">
                                        <p:cTn id="22" dur="3000" fill="hold"/>
                                        <p:tgtEl>
                                          <p:spTgt spid="8">
                                            <p:txEl>
                                              <p:pRg st="2" end="2"/>
                                            </p:txEl>
                                          </p:spTgt>
                                        </p:tgtEl>
                                        <p:attrNameLst>
                                          <p:attrName>style.textDecorationUnderline</p:attrName>
                                        </p:attrNameLst>
                                      </p:cBhvr>
                                      <p:to>
                                        <p:strVal val="true"/>
                                      </p:to>
                                    </p:set>
                                  </p:childTnLst>
                                </p:cTn>
                              </p:par>
                            </p:childTnLst>
                          </p:cTn>
                        </p:par>
                      </p:childTnLst>
                    </p:cTn>
                  </p:par>
                  <p:par>
                    <p:cTn id="23" fill="hold">
                      <p:stCondLst>
                        <p:cond delay="indefinite"/>
                      </p:stCondLst>
                      <p:childTnLst>
                        <p:par>
                          <p:cTn id="24" fill="hold">
                            <p:stCondLst>
                              <p:cond delay="0"/>
                            </p:stCondLst>
                            <p:childTnLst>
                              <p:par>
                                <p:cTn id="25" presetID="18" presetClass="emph" presetSubtype="0" fill="hold" grpId="0" nodeType="clickEffect">
                                  <p:stCondLst>
                                    <p:cond delay="0"/>
                                  </p:stCondLst>
                                  <p:iterate type="lt">
                                    <p:tmPct val="4000"/>
                                  </p:iterate>
                                  <p:childTnLst>
                                    <p:set>
                                      <p:cBhvr override="childStyle">
                                        <p:cTn id="26" dur="3000" fill="hold"/>
                                        <p:tgtEl>
                                          <p:spTgt spid="8">
                                            <p:txEl>
                                              <p:pRg st="3" end="3"/>
                                            </p:txEl>
                                          </p:spTgt>
                                        </p:tgtEl>
                                        <p:attrNameLst>
                                          <p:attrName>style.textDecorationUnderline</p:attrName>
                                        </p:attrNameLst>
                                      </p:cBhvr>
                                      <p:to>
                                        <p:strVal val="true"/>
                                      </p:to>
                                    </p:set>
                                  </p:childTnLst>
                                </p:cTn>
                              </p:par>
                            </p:childTnLst>
                          </p:cTn>
                        </p:par>
                      </p:childTnLst>
                    </p:cTn>
                  </p:par>
                  <p:par>
                    <p:cTn id="27" fill="hold">
                      <p:stCondLst>
                        <p:cond delay="indefinite"/>
                      </p:stCondLst>
                      <p:childTnLst>
                        <p:par>
                          <p:cTn id="28" fill="hold">
                            <p:stCondLst>
                              <p:cond delay="0"/>
                            </p:stCondLst>
                            <p:childTnLst>
                              <p:par>
                                <p:cTn id="29" presetID="18" presetClass="emph" presetSubtype="0" fill="hold" grpId="0" nodeType="clickEffect">
                                  <p:stCondLst>
                                    <p:cond delay="0"/>
                                  </p:stCondLst>
                                  <p:iterate type="lt">
                                    <p:tmPct val="4000"/>
                                  </p:iterate>
                                  <p:childTnLst>
                                    <p:set>
                                      <p:cBhvr override="childStyle">
                                        <p:cTn id="30" dur="3000" fill="hold"/>
                                        <p:tgtEl>
                                          <p:spTgt spid="8">
                                            <p:txEl>
                                              <p:pRg st="4" end="4"/>
                                            </p:txEl>
                                          </p:spTgt>
                                        </p:tgtEl>
                                        <p:attrNameLst>
                                          <p:attrName>style.textDecorationUnderline</p:attrName>
                                        </p:attrNameLst>
                                      </p:cBhvr>
                                      <p:to>
                                        <p:strVal val="true"/>
                                      </p:to>
                                    </p:set>
                                  </p:childTnLst>
                                </p:cTn>
                              </p:par>
                            </p:childTnLst>
                          </p:cTn>
                        </p:par>
                      </p:childTnLst>
                    </p:cTn>
                  </p:par>
                  <p:par>
                    <p:cTn id="31" fill="hold">
                      <p:stCondLst>
                        <p:cond delay="indefinite"/>
                      </p:stCondLst>
                      <p:childTnLst>
                        <p:par>
                          <p:cTn id="32" fill="hold">
                            <p:stCondLst>
                              <p:cond delay="0"/>
                            </p:stCondLst>
                            <p:childTnLst>
                              <p:par>
                                <p:cTn id="33" presetID="18" presetClass="emph" presetSubtype="0" fill="hold" grpId="0" nodeType="clickEffect">
                                  <p:stCondLst>
                                    <p:cond delay="0"/>
                                  </p:stCondLst>
                                  <p:iterate type="lt">
                                    <p:tmPct val="4000"/>
                                  </p:iterate>
                                  <p:childTnLst>
                                    <p:set>
                                      <p:cBhvr override="childStyle">
                                        <p:cTn id="34" dur="3000" fill="hold"/>
                                        <p:tgtEl>
                                          <p:spTgt spid="8">
                                            <p:txEl>
                                              <p:pRg st="5" end="5"/>
                                            </p:txEl>
                                          </p:spTgt>
                                        </p:tgtEl>
                                        <p:attrNameLst>
                                          <p:attrName>style.textDecorationUnderline</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8"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0" name="Picture 2"/>
          <p:cNvPicPr>
            <a:picLocks noChangeAspect="1" noChangeArrowheads="1"/>
          </p:cNvPicPr>
          <p:nvPr/>
        </p:nvPicPr>
        <p:blipFill>
          <a:blip r:embed="rId3">
            <a:duotone>
              <a:schemeClr val="accent6">
                <a:shade val="45000"/>
                <a:satMod val="135000"/>
              </a:schemeClr>
              <a:prstClr val="white"/>
            </a:duotone>
            <a:lum bright="10000"/>
          </a:blip>
          <a:srcRect l="3333" t="4444" r="2500" b="21111"/>
          <a:stretch>
            <a:fillRect/>
          </a:stretch>
        </p:blipFill>
        <p:spPr bwMode="auto">
          <a:xfrm>
            <a:off x="0" y="0"/>
            <a:ext cx="9144000" cy="6858000"/>
          </a:xfrm>
          <a:prstGeom prst="rect">
            <a:avLst/>
          </a:prstGeom>
          <a:noFill/>
          <a:effectLst>
            <a:outerShdw blurRad="393700" dist="50800" dir="5400000" algn="ctr" rotWithShape="0">
              <a:srgbClr val="000000">
                <a:alpha val="43137"/>
              </a:srgbClr>
            </a:outerShdw>
          </a:effectLst>
        </p:spPr>
      </p:pic>
      <p:sp>
        <p:nvSpPr>
          <p:cNvPr id="6" name="Title 1"/>
          <p:cNvSpPr txBox="1">
            <a:spLocks/>
          </p:cNvSpPr>
          <p:nvPr/>
        </p:nvSpPr>
        <p:spPr>
          <a:xfrm>
            <a:off x="609600" y="304799"/>
            <a:ext cx="7772400" cy="1066801"/>
          </a:xfrm>
          <a:prstGeom prst="rect">
            <a:avLst/>
          </a:prstGeom>
          <a:solidFill>
            <a:schemeClr val="accent3">
              <a:lumMod val="60000"/>
              <a:lumOff val="40000"/>
            </a:schemeClr>
          </a:solidFill>
        </p:spPr>
        <p:txBody>
          <a:bodyPr vert="horz" lIns="91440" tIns="45720" rIns="91440" bIns="45720" rtlCol="0" anchor="ct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7200" b="1"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latin typeface="+mj-lt"/>
                <a:ea typeface="+mj-ea"/>
                <a:cs typeface="+mj-cs"/>
              </a:rPr>
              <a:t>Disadvantages</a:t>
            </a:r>
            <a:endParaRPr kumimoji="0" lang="en-US" sz="7200" b="1" i="0" u="none" strike="noStrike" kern="1200" normalizeH="0" baseline="0" noProof="0"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uLnTx/>
              <a:uFillTx/>
              <a:latin typeface="+mj-lt"/>
              <a:ea typeface="+mj-ea"/>
              <a:cs typeface="+mj-cs"/>
            </a:endParaRPr>
          </a:p>
        </p:txBody>
      </p:sp>
      <p:sp>
        <p:nvSpPr>
          <p:cNvPr id="8" name="Subtitle 2"/>
          <p:cNvSpPr>
            <a:spLocks noGrp="1"/>
          </p:cNvSpPr>
          <p:nvPr>
            <p:ph type="subTitle" idx="1"/>
          </p:nvPr>
        </p:nvSpPr>
        <p:spPr>
          <a:xfrm>
            <a:off x="152400" y="1447800"/>
            <a:ext cx="8763000" cy="5029200"/>
          </a:xfrm>
        </p:spPr>
        <p:txBody>
          <a:bodyPr>
            <a:normAutofit fontScale="92500" lnSpcReduction="20000"/>
          </a:bodyPr>
          <a:lstStyle/>
          <a:p>
            <a:pPr marL="514350" indent="-514350" algn="l">
              <a:buFont typeface="+mj-lt"/>
              <a:buAutoNum type="arabicPeriod"/>
            </a:pPr>
            <a:r>
              <a:rPr lang="en-US" dirty="0" smtClean="0">
                <a:solidFill>
                  <a:schemeClr val="tx1">
                    <a:lumMod val="95000"/>
                    <a:lumOff val="5000"/>
                  </a:schemeClr>
                </a:solidFill>
              </a:rPr>
              <a:t>Visual Basic is powerful language, but it's not suit for programming really sophisticated games.</a:t>
            </a:r>
          </a:p>
          <a:p>
            <a:pPr marL="514350" indent="-514350" algn="l">
              <a:buFont typeface="+mj-lt"/>
              <a:buAutoNum type="arabicPeriod"/>
            </a:pPr>
            <a:r>
              <a:rPr lang="en-US" dirty="0" smtClean="0">
                <a:solidFill>
                  <a:schemeClr val="tx1">
                    <a:lumMod val="95000"/>
                    <a:lumOff val="5000"/>
                  </a:schemeClr>
                </a:solidFill>
              </a:rPr>
              <a:t>It's much slower than other languages.</a:t>
            </a:r>
          </a:p>
          <a:p>
            <a:pPr marL="514350" indent="-514350" algn="l">
              <a:buFont typeface="+mj-lt"/>
              <a:buAutoNum type="arabicPeriod"/>
            </a:pPr>
            <a:r>
              <a:rPr lang="en-US" dirty="0" smtClean="0">
                <a:solidFill>
                  <a:schemeClr val="tx1">
                    <a:lumMod val="95000"/>
                    <a:lumOff val="5000"/>
                  </a:schemeClr>
                </a:solidFill>
              </a:rPr>
              <a:t>The Applications which are developed in </a:t>
            </a:r>
            <a:r>
              <a:rPr lang="en-US" dirty="0" err="1" smtClean="0">
                <a:solidFill>
                  <a:schemeClr val="tx1">
                    <a:lumMod val="95000"/>
                    <a:lumOff val="5000"/>
                  </a:schemeClr>
                </a:solidFill>
              </a:rPr>
              <a:t>vb</a:t>
            </a:r>
            <a:r>
              <a:rPr lang="en-US" dirty="0" smtClean="0">
                <a:solidFill>
                  <a:schemeClr val="tx1">
                    <a:lumMod val="95000"/>
                    <a:lumOff val="5000"/>
                  </a:schemeClr>
                </a:solidFill>
              </a:rPr>
              <a:t> are working only on Windows Operating systems only</a:t>
            </a:r>
          </a:p>
          <a:p>
            <a:pPr algn="l"/>
            <a:r>
              <a:rPr lang="en-US" dirty="0" smtClean="0">
                <a:solidFill>
                  <a:schemeClr val="tx1">
                    <a:lumMod val="95000"/>
                    <a:lumOff val="5000"/>
                  </a:schemeClr>
                </a:solidFill>
              </a:rPr>
              <a:t>      more memory space is required to install and   </a:t>
            </a:r>
          </a:p>
          <a:p>
            <a:pPr algn="l"/>
            <a:r>
              <a:rPr lang="en-US" dirty="0" smtClean="0">
                <a:solidFill>
                  <a:schemeClr val="tx1">
                    <a:lumMod val="95000"/>
                    <a:lumOff val="5000"/>
                  </a:schemeClr>
                </a:solidFill>
              </a:rPr>
              <a:t>      work in </a:t>
            </a:r>
            <a:r>
              <a:rPr lang="en-US" dirty="0" err="1" smtClean="0">
                <a:solidFill>
                  <a:schemeClr val="tx1">
                    <a:lumMod val="95000"/>
                    <a:lumOff val="5000"/>
                  </a:schemeClr>
                </a:solidFill>
              </a:rPr>
              <a:t>Vb</a:t>
            </a:r>
            <a:r>
              <a:rPr lang="en-US" dirty="0" smtClean="0">
                <a:solidFill>
                  <a:schemeClr val="tx1">
                    <a:lumMod val="95000"/>
                    <a:lumOff val="5000"/>
                  </a:schemeClr>
                </a:solidFill>
              </a:rPr>
              <a:t> as VB is GUI based development tool it </a:t>
            </a:r>
          </a:p>
          <a:p>
            <a:pPr algn="l"/>
            <a:r>
              <a:rPr lang="en-US" dirty="0" smtClean="0">
                <a:solidFill>
                  <a:schemeClr val="tx1">
                    <a:lumMod val="95000"/>
                    <a:lumOff val="5000"/>
                  </a:schemeClr>
                </a:solidFill>
              </a:rPr>
              <a:t>      contains Graphical components that need more </a:t>
            </a:r>
          </a:p>
          <a:p>
            <a:pPr algn="l"/>
            <a:r>
              <a:rPr lang="en-US" dirty="0" smtClean="0">
                <a:solidFill>
                  <a:schemeClr val="tx1">
                    <a:lumMod val="95000"/>
                    <a:lumOff val="5000"/>
                  </a:schemeClr>
                </a:solidFill>
              </a:rPr>
              <a:t>      space.</a:t>
            </a:r>
          </a:p>
          <a:p>
            <a:pPr marL="514350" indent="-514350" algn="l"/>
            <a:r>
              <a:rPr lang="en-US" smtClean="0">
                <a:solidFill>
                  <a:schemeClr val="tx1">
                    <a:lumMod val="95000"/>
                    <a:lumOff val="5000"/>
                  </a:schemeClr>
                </a:solidFill>
              </a:rPr>
              <a:t>4.	Mostly </a:t>
            </a:r>
            <a:r>
              <a:rPr lang="en-US" dirty="0" smtClean="0">
                <a:solidFill>
                  <a:schemeClr val="tx1">
                    <a:lumMod val="95000"/>
                    <a:lumOff val="5000"/>
                  </a:schemeClr>
                </a:solidFill>
              </a:rPr>
              <a:t>support only for database applications and graphics.</a:t>
            </a:r>
          </a:p>
          <a:p>
            <a:pPr algn="l"/>
            <a:endParaRPr lang="en-US" dirty="0">
              <a:solidFill>
                <a:schemeClr val="tx1">
                  <a:lumMod val="95000"/>
                  <a:lumOff val="5000"/>
                </a:schemeClr>
              </a:solidFill>
            </a:endParaRPr>
          </a:p>
        </p:txBody>
      </p:sp>
    </p:spTree>
  </p:cSld>
  <p:clrMapOvr>
    <a:masterClrMapping/>
  </p:clrMapOvr>
  <p:transition>
    <p:sndAc>
      <p:stSnd>
        <p:snd r:embed="rId2" name="chimes.wav" builtIn="1"/>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4" presetClass="emph" presetSubtype="0" fill="hold" grpId="0" nodeType="clickEffect">
                                  <p:stCondLst>
                                    <p:cond delay="0"/>
                                  </p:stCondLst>
                                  <p:iterate type="lt">
                                    <p:tmPct val="10000"/>
                                  </p:iterate>
                                  <p:childTnLst>
                                    <p:animMotion origin="layout" path="M 0.0 0.0 L 0.0 -0.07213" pathEditMode="relative" ptsTypes="">
                                      <p:cBhvr>
                                        <p:cTn id="6" dur="250" accel="50000" decel="50000" autoRev="1" fill="hold">
                                          <p:stCondLst>
                                            <p:cond delay="0"/>
                                          </p:stCondLst>
                                        </p:cTn>
                                        <p:tgtEl>
                                          <p:spTgt spid="6"/>
                                        </p:tgtEl>
                                        <p:attrNameLst>
                                          <p:attrName>ppt_x</p:attrName>
                                          <p:attrName>ppt_y</p:attrName>
                                        </p:attrNameLst>
                                      </p:cBhvr>
                                    </p:animMotion>
                                    <p:animRot by="1500000">
                                      <p:cBhvr>
                                        <p:cTn id="7" dur="125" fill="hold">
                                          <p:stCondLst>
                                            <p:cond delay="0"/>
                                          </p:stCondLst>
                                        </p:cTn>
                                        <p:tgtEl>
                                          <p:spTgt spid="6"/>
                                        </p:tgtEl>
                                        <p:attrNameLst>
                                          <p:attrName>r</p:attrName>
                                        </p:attrNameLst>
                                      </p:cBhvr>
                                    </p:animRot>
                                    <p:animRot by="-1500000">
                                      <p:cBhvr>
                                        <p:cTn id="8" dur="125" fill="hold">
                                          <p:stCondLst>
                                            <p:cond delay="125"/>
                                          </p:stCondLst>
                                        </p:cTn>
                                        <p:tgtEl>
                                          <p:spTgt spid="6"/>
                                        </p:tgtEl>
                                        <p:attrNameLst>
                                          <p:attrName>r</p:attrName>
                                        </p:attrNameLst>
                                      </p:cBhvr>
                                    </p:animRot>
                                    <p:animRot by="-1500000">
                                      <p:cBhvr>
                                        <p:cTn id="9" dur="125" fill="hold">
                                          <p:stCondLst>
                                            <p:cond delay="250"/>
                                          </p:stCondLst>
                                        </p:cTn>
                                        <p:tgtEl>
                                          <p:spTgt spid="6"/>
                                        </p:tgtEl>
                                        <p:attrNameLst>
                                          <p:attrName>r</p:attrName>
                                        </p:attrNameLst>
                                      </p:cBhvr>
                                    </p:animRot>
                                    <p:animRot by="1500000">
                                      <p:cBhvr>
                                        <p:cTn id="10" dur="125" fill="hold">
                                          <p:stCondLst>
                                            <p:cond delay="375"/>
                                          </p:stCondLst>
                                        </p:cTn>
                                        <p:tgtEl>
                                          <p:spTgt spid="6"/>
                                        </p:tgtEl>
                                        <p:attrNameLst>
                                          <p:attrName>r</p:attrName>
                                        </p:attrNameLst>
                                      </p:cBhvr>
                                    </p:animRot>
                                  </p:childTnLst>
                                </p:cTn>
                              </p:par>
                            </p:childTnLst>
                          </p:cTn>
                        </p:par>
                      </p:childTnLst>
                    </p:cTn>
                  </p:par>
                  <p:par>
                    <p:cTn id="11" fill="hold">
                      <p:stCondLst>
                        <p:cond delay="indefinite"/>
                      </p:stCondLst>
                      <p:childTnLst>
                        <p:par>
                          <p:cTn id="12" fill="hold">
                            <p:stCondLst>
                              <p:cond delay="0"/>
                            </p:stCondLst>
                            <p:childTnLst>
                              <p:par>
                                <p:cTn id="13" presetID="18" presetClass="emph" presetSubtype="0" fill="hold" grpId="0" nodeType="clickEffect">
                                  <p:stCondLst>
                                    <p:cond delay="0"/>
                                  </p:stCondLst>
                                  <p:iterate type="lt">
                                    <p:tmPct val="4000"/>
                                  </p:iterate>
                                  <p:childTnLst>
                                    <p:set>
                                      <p:cBhvr override="childStyle">
                                        <p:cTn id="14" dur="3000" fill="hold"/>
                                        <p:tgtEl>
                                          <p:spTgt spid="8">
                                            <p:txEl>
                                              <p:pRg st="0" end="0"/>
                                            </p:txEl>
                                          </p:spTgt>
                                        </p:tgtEl>
                                        <p:attrNameLst>
                                          <p:attrName>style.textDecorationUnderline</p:attrName>
                                        </p:attrNameLst>
                                      </p:cBhvr>
                                      <p:to>
                                        <p:strVal val="true"/>
                                      </p:to>
                                    </p:set>
                                  </p:childTnLst>
                                </p:cTn>
                              </p:par>
                            </p:childTnLst>
                          </p:cTn>
                        </p:par>
                      </p:childTnLst>
                    </p:cTn>
                  </p:par>
                  <p:par>
                    <p:cTn id="15" fill="hold">
                      <p:stCondLst>
                        <p:cond delay="indefinite"/>
                      </p:stCondLst>
                      <p:childTnLst>
                        <p:par>
                          <p:cTn id="16" fill="hold">
                            <p:stCondLst>
                              <p:cond delay="0"/>
                            </p:stCondLst>
                            <p:childTnLst>
                              <p:par>
                                <p:cTn id="17" presetID="18" presetClass="emph" presetSubtype="0" fill="hold" grpId="0" nodeType="clickEffect">
                                  <p:stCondLst>
                                    <p:cond delay="0"/>
                                  </p:stCondLst>
                                  <p:iterate type="lt">
                                    <p:tmPct val="4000"/>
                                  </p:iterate>
                                  <p:childTnLst>
                                    <p:set>
                                      <p:cBhvr override="childStyle">
                                        <p:cTn id="18" dur="3000" fill="hold"/>
                                        <p:tgtEl>
                                          <p:spTgt spid="8">
                                            <p:txEl>
                                              <p:pRg st="1" end="1"/>
                                            </p:txEl>
                                          </p:spTgt>
                                        </p:tgtEl>
                                        <p:attrNameLst>
                                          <p:attrName>style.textDecorationUnderline</p:attrName>
                                        </p:attrNameLst>
                                      </p:cBhvr>
                                      <p:to>
                                        <p:strVal val="true"/>
                                      </p:to>
                                    </p:set>
                                  </p:childTnLst>
                                </p:cTn>
                              </p:par>
                            </p:childTnLst>
                          </p:cTn>
                        </p:par>
                      </p:childTnLst>
                    </p:cTn>
                  </p:par>
                  <p:par>
                    <p:cTn id="19" fill="hold">
                      <p:stCondLst>
                        <p:cond delay="indefinite"/>
                      </p:stCondLst>
                      <p:childTnLst>
                        <p:par>
                          <p:cTn id="20" fill="hold">
                            <p:stCondLst>
                              <p:cond delay="0"/>
                            </p:stCondLst>
                            <p:childTnLst>
                              <p:par>
                                <p:cTn id="21" presetID="18" presetClass="emph" presetSubtype="0" fill="hold" grpId="0" nodeType="clickEffect">
                                  <p:stCondLst>
                                    <p:cond delay="0"/>
                                  </p:stCondLst>
                                  <p:iterate type="lt">
                                    <p:tmPct val="4000"/>
                                  </p:iterate>
                                  <p:childTnLst>
                                    <p:set>
                                      <p:cBhvr override="childStyle">
                                        <p:cTn id="22" dur="3000" fill="hold"/>
                                        <p:tgtEl>
                                          <p:spTgt spid="8">
                                            <p:txEl>
                                              <p:pRg st="2" end="2"/>
                                            </p:txEl>
                                          </p:spTgt>
                                        </p:tgtEl>
                                        <p:attrNameLst>
                                          <p:attrName>style.textDecorationUnderline</p:attrName>
                                        </p:attrNameLst>
                                      </p:cBhvr>
                                      <p:to>
                                        <p:strVal val="true"/>
                                      </p:to>
                                    </p:set>
                                  </p:childTnLst>
                                </p:cTn>
                              </p:par>
                            </p:childTnLst>
                          </p:cTn>
                        </p:par>
                      </p:childTnLst>
                    </p:cTn>
                  </p:par>
                  <p:par>
                    <p:cTn id="23" fill="hold">
                      <p:stCondLst>
                        <p:cond delay="indefinite"/>
                      </p:stCondLst>
                      <p:childTnLst>
                        <p:par>
                          <p:cTn id="24" fill="hold">
                            <p:stCondLst>
                              <p:cond delay="0"/>
                            </p:stCondLst>
                            <p:childTnLst>
                              <p:par>
                                <p:cTn id="25" presetID="18" presetClass="emph" presetSubtype="0" fill="hold" grpId="0" nodeType="clickEffect">
                                  <p:stCondLst>
                                    <p:cond delay="0"/>
                                  </p:stCondLst>
                                  <p:iterate type="lt">
                                    <p:tmPct val="4000"/>
                                  </p:iterate>
                                  <p:childTnLst>
                                    <p:set>
                                      <p:cBhvr override="childStyle">
                                        <p:cTn id="26" dur="3000" fill="hold"/>
                                        <p:tgtEl>
                                          <p:spTgt spid="8">
                                            <p:txEl>
                                              <p:pRg st="3" end="3"/>
                                            </p:txEl>
                                          </p:spTgt>
                                        </p:tgtEl>
                                        <p:attrNameLst>
                                          <p:attrName>style.textDecorationUnderline</p:attrName>
                                        </p:attrNameLst>
                                      </p:cBhvr>
                                      <p:to>
                                        <p:strVal val="true"/>
                                      </p:to>
                                    </p:set>
                                  </p:childTnLst>
                                </p:cTn>
                              </p:par>
                            </p:childTnLst>
                          </p:cTn>
                        </p:par>
                      </p:childTnLst>
                    </p:cTn>
                  </p:par>
                  <p:par>
                    <p:cTn id="27" fill="hold">
                      <p:stCondLst>
                        <p:cond delay="indefinite"/>
                      </p:stCondLst>
                      <p:childTnLst>
                        <p:par>
                          <p:cTn id="28" fill="hold">
                            <p:stCondLst>
                              <p:cond delay="0"/>
                            </p:stCondLst>
                            <p:childTnLst>
                              <p:par>
                                <p:cTn id="29" presetID="18" presetClass="emph" presetSubtype="0" fill="hold" grpId="0" nodeType="clickEffect">
                                  <p:stCondLst>
                                    <p:cond delay="0"/>
                                  </p:stCondLst>
                                  <p:iterate type="lt">
                                    <p:tmPct val="4000"/>
                                  </p:iterate>
                                  <p:childTnLst>
                                    <p:set>
                                      <p:cBhvr override="childStyle">
                                        <p:cTn id="30" dur="3000" fill="hold"/>
                                        <p:tgtEl>
                                          <p:spTgt spid="8">
                                            <p:txEl>
                                              <p:pRg st="4" end="4"/>
                                            </p:txEl>
                                          </p:spTgt>
                                        </p:tgtEl>
                                        <p:attrNameLst>
                                          <p:attrName>style.textDecorationUnderline</p:attrName>
                                        </p:attrNameLst>
                                      </p:cBhvr>
                                      <p:to>
                                        <p:strVal val="true"/>
                                      </p:to>
                                    </p:set>
                                  </p:childTnLst>
                                </p:cTn>
                              </p:par>
                            </p:childTnLst>
                          </p:cTn>
                        </p:par>
                      </p:childTnLst>
                    </p:cTn>
                  </p:par>
                  <p:par>
                    <p:cTn id="31" fill="hold">
                      <p:stCondLst>
                        <p:cond delay="indefinite"/>
                      </p:stCondLst>
                      <p:childTnLst>
                        <p:par>
                          <p:cTn id="32" fill="hold">
                            <p:stCondLst>
                              <p:cond delay="0"/>
                            </p:stCondLst>
                            <p:childTnLst>
                              <p:par>
                                <p:cTn id="33" presetID="18" presetClass="emph" presetSubtype="0" fill="hold" grpId="0" nodeType="clickEffect">
                                  <p:stCondLst>
                                    <p:cond delay="0"/>
                                  </p:stCondLst>
                                  <p:iterate type="lt">
                                    <p:tmPct val="4000"/>
                                  </p:iterate>
                                  <p:childTnLst>
                                    <p:set>
                                      <p:cBhvr override="childStyle">
                                        <p:cTn id="34" dur="3000" fill="hold"/>
                                        <p:tgtEl>
                                          <p:spTgt spid="8">
                                            <p:txEl>
                                              <p:pRg st="5" end="5"/>
                                            </p:txEl>
                                          </p:spTgt>
                                        </p:tgtEl>
                                        <p:attrNameLst>
                                          <p:attrName>style.textDecorationUnderline</p:attrName>
                                        </p:attrNameLst>
                                      </p:cBhvr>
                                      <p:to>
                                        <p:strVal val="true"/>
                                      </p:to>
                                    </p:set>
                                  </p:childTnLst>
                                </p:cTn>
                              </p:par>
                            </p:childTnLst>
                          </p:cTn>
                        </p:par>
                      </p:childTnLst>
                    </p:cTn>
                  </p:par>
                  <p:par>
                    <p:cTn id="35" fill="hold">
                      <p:stCondLst>
                        <p:cond delay="indefinite"/>
                      </p:stCondLst>
                      <p:childTnLst>
                        <p:par>
                          <p:cTn id="36" fill="hold">
                            <p:stCondLst>
                              <p:cond delay="0"/>
                            </p:stCondLst>
                            <p:childTnLst>
                              <p:par>
                                <p:cTn id="37" presetID="18" presetClass="emph" presetSubtype="0" fill="hold" grpId="0" nodeType="clickEffect">
                                  <p:stCondLst>
                                    <p:cond delay="0"/>
                                  </p:stCondLst>
                                  <p:iterate type="lt">
                                    <p:tmPct val="4000"/>
                                  </p:iterate>
                                  <p:childTnLst>
                                    <p:set>
                                      <p:cBhvr override="childStyle">
                                        <p:cTn id="38" dur="3000" fill="hold"/>
                                        <p:tgtEl>
                                          <p:spTgt spid="8">
                                            <p:txEl>
                                              <p:pRg st="6" end="6"/>
                                            </p:txEl>
                                          </p:spTgt>
                                        </p:tgtEl>
                                        <p:attrNameLst>
                                          <p:attrName>style.textDecorationUnderline</p:attrName>
                                        </p:attrNameLst>
                                      </p:cBhvr>
                                      <p:to>
                                        <p:strVal val="true"/>
                                      </p:to>
                                    </p:set>
                                  </p:childTnLst>
                                </p:cTn>
                              </p:par>
                            </p:childTnLst>
                          </p:cTn>
                        </p:par>
                      </p:childTnLst>
                    </p:cTn>
                  </p:par>
                  <p:par>
                    <p:cTn id="39" fill="hold">
                      <p:stCondLst>
                        <p:cond delay="indefinite"/>
                      </p:stCondLst>
                      <p:childTnLst>
                        <p:par>
                          <p:cTn id="40" fill="hold">
                            <p:stCondLst>
                              <p:cond delay="0"/>
                            </p:stCondLst>
                            <p:childTnLst>
                              <p:par>
                                <p:cTn id="41" presetID="18" presetClass="emph" presetSubtype="0" fill="hold" grpId="0" nodeType="clickEffect">
                                  <p:stCondLst>
                                    <p:cond delay="0"/>
                                  </p:stCondLst>
                                  <p:iterate type="lt">
                                    <p:tmPct val="4000"/>
                                  </p:iterate>
                                  <p:childTnLst>
                                    <p:set>
                                      <p:cBhvr override="childStyle">
                                        <p:cTn id="42" dur="3000" fill="hold"/>
                                        <p:tgtEl>
                                          <p:spTgt spid="8">
                                            <p:txEl>
                                              <p:pRg st="7" end="7"/>
                                            </p:txEl>
                                          </p:spTgt>
                                        </p:tgtEl>
                                        <p:attrNameLst>
                                          <p:attrName>style.textDecorationUnderline</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8"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0" name="Picture 2"/>
          <p:cNvPicPr>
            <a:picLocks noChangeAspect="1" noChangeArrowheads="1"/>
          </p:cNvPicPr>
          <p:nvPr/>
        </p:nvPicPr>
        <p:blipFill>
          <a:blip r:embed="rId3">
            <a:duotone>
              <a:schemeClr val="accent6">
                <a:shade val="45000"/>
                <a:satMod val="135000"/>
              </a:schemeClr>
              <a:prstClr val="white"/>
            </a:duotone>
            <a:lum bright="10000"/>
          </a:blip>
          <a:srcRect l="3333" t="4444" r="2500" b="21111"/>
          <a:stretch>
            <a:fillRect/>
          </a:stretch>
        </p:blipFill>
        <p:spPr bwMode="auto">
          <a:xfrm>
            <a:off x="0" y="0"/>
            <a:ext cx="9144000" cy="6858000"/>
          </a:xfrm>
          <a:prstGeom prst="rect">
            <a:avLst/>
          </a:prstGeom>
          <a:noFill/>
          <a:effectLst>
            <a:outerShdw blurRad="393700" dist="50800" dir="5400000" algn="ctr" rotWithShape="0">
              <a:srgbClr val="000000">
                <a:alpha val="43137"/>
              </a:srgbClr>
            </a:outerShdw>
          </a:effectLst>
        </p:spPr>
      </p:pic>
      <p:sp>
        <p:nvSpPr>
          <p:cNvPr id="6" name="Title 1"/>
          <p:cNvSpPr txBox="1">
            <a:spLocks/>
          </p:cNvSpPr>
          <p:nvPr/>
        </p:nvSpPr>
        <p:spPr>
          <a:xfrm>
            <a:off x="609600" y="304799"/>
            <a:ext cx="7772400" cy="1066801"/>
          </a:xfrm>
          <a:prstGeom prst="rect">
            <a:avLst/>
          </a:prstGeom>
          <a:solidFill>
            <a:schemeClr val="accent3">
              <a:lumMod val="60000"/>
              <a:lumOff val="40000"/>
            </a:schemeClr>
          </a:solidFill>
        </p:spPr>
        <p:txBody>
          <a:bodyPr vert="horz" lIns="91440" tIns="45720" rIns="91440" bIns="45720" rtlCol="0" anchor="ct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7200" b="1" i="0" u="none" strike="noStrike" kern="1200" normalizeH="0" baseline="0" noProof="0"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uLnTx/>
                <a:uFillTx/>
                <a:latin typeface="+mj-lt"/>
                <a:ea typeface="+mj-ea"/>
                <a:cs typeface="+mj-cs"/>
              </a:rPr>
              <a:t>Visual Basic IDE</a:t>
            </a:r>
          </a:p>
        </p:txBody>
      </p:sp>
      <p:sp>
        <p:nvSpPr>
          <p:cNvPr id="8" name="Subtitle 2"/>
          <p:cNvSpPr>
            <a:spLocks noGrp="1"/>
          </p:cNvSpPr>
          <p:nvPr>
            <p:ph type="subTitle" idx="1"/>
          </p:nvPr>
        </p:nvSpPr>
        <p:spPr>
          <a:xfrm>
            <a:off x="152400" y="1447800"/>
            <a:ext cx="8763000" cy="5029200"/>
          </a:xfrm>
        </p:spPr>
        <p:txBody>
          <a:bodyPr>
            <a:normAutofit/>
          </a:bodyPr>
          <a:lstStyle/>
          <a:p>
            <a:r>
              <a:rPr lang="en-US" dirty="0" smtClean="0">
                <a:solidFill>
                  <a:schemeClr val="accent6">
                    <a:lumMod val="50000"/>
                  </a:schemeClr>
                </a:solidFill>
              </a:rPr>
              <a:t>Visual basic both a tool and a language. The tool is the visual basic integrated development environment (IDE). It provide facilities for writing debugging and running programs in one environment. The visual basic application is develop in stages. In each stage the code for one procedure is written and tested. This makes the writing of the application program simpler. It also minimize program errors.</a:t>
            </a:r>
          </a:p>
          <a:p>
            <a:endParaRPr lang="en-US" dirty="0">
              <a:solidFill>
                <a:schemeClr val="accent6">
                  <a:lumMod val="50000"/>
                </a:schemeClr>
              </a:solidFill>
            </a:endParaRPr>
          </a:p>
        </p:txBody>
      </p:sp>
    </p:spTree>
  </p:cSld>
  <p:clrMapOvr>
    <a:masterClrMapping/>
  </p:clrMapOvr>
  <p:transition>
    <p:sndAc>
      <p:stSnd>
        <p:snd r:embed="rId2" name="chimes.wav" builtIn="1"/>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4" presetClass="emph" presetSubtype="0" fill="hold" grpId="0" nodeType="clickEffect">
                                  <p:stCondLst>
                                    <p:cond delay="0"/>
                                  </p:stCondLst>
                                  <p:iterate type="lt">
                                    <p:tmPct val="10000"/>
                                  </p:iterate>
                                  <p:childTnLst>
                                    <p:animMotion origin="layout" path="M 0.0 0.0 L 0.0 -0.07213" pathEditMode="relative" ptsTypes="">
                                      <p:cBhvr>
                                        <p:cTn id="6" dur="250" accel="50000" decel="50000" autoRev="1" fill="hold">
                                          <p:stCondLst>
                                            <p:cond delay="0"/>
                                          </p:stCondLst>
                                        </p:cTn>
                                        <p:tgtEl>
                                          <p:spTgt spid="6"/>
                                        </p:tgtEl>
                                        <p:attrNameLst>
                                          <p:attrName>ppt_x</p:attrName>
                                          <p:attrName>ppt_y</p:attrName>
                                        </p:attrNameLst>
                                      </p:cBhvr>
                                    </p:animMotion>
                                    <p:animRot by="1500000">
                                      <p:cBhvr>
                                        <p:cTn id="7" dur="125" fill="hold">
                                          <p:stCondLst>
                                            <p:cond delay="0"/>
                                          </p:stCondLst>
                                        </p:cTn>
                                        <p:tgtEl>
                                          <p:spTgt spid="6"/>
                                        </p:tgtEl>
                                        <p:attrNameLst>
                                          <p:attrName>r</p:attrName>
                                        </p:attrNameLst>
                                      </p:cBhvr>
                                    </p:animRot>
                                    <p:animRot by="-1500000">
                                      <p:cBhvr>
                                        <p:cTn id="8" dur="125" fill="hold">
                                          <p:stCondLst>
                                            <p:cond delay="125"/>
                                          </p:stCondLst>
                                        </p:cTn>
                                        <p:tgtEl>
                                          <p:spTgt spid="6"/>
                                        </p:tgtEl>
                                        <p:attrNameLst>
                                          <p:attrName>r</p:attrName>
                                        </p:attrNameLst>
                                      </p:cBhvr>
                                    </p:animRot>
                                    <p:animRot by="-1500000">
                                      <p:cBhvr>
                                        <p:cTn id="9" dur="125" fill="hold">
                                          <p:stCondLst>
                                            <p:cond delay="250"/>
                                          </p:stCondLst>
                                        </p:cTn>
                                        <p:tgtEl>
                                          <p:spTgt spid="6"/>
                                        </p:tgtEl>
                                        <p:attrNameLst>
                                          <p:attrName>r</p:attrName>
                                        </p:attrNameLst>
                                      </p:cBhvr>
                                    </p:animRot>
                                    <p:animRot by="1500000">
                                      <p:cBhvr>
                                        <p:cTn id="10" dur="125" fill="hold">
                                          <p:stCondLst>
                                            <p:cond delay="375"/>
                                          </p:stCondLst>
                                        </p:cTn>
                                        <p:tgtEl>
                                          <p:spTgt spid="6"/>
                                        </p:tgtEl>
                                        <p:attrNameLst>
                                          <p:attrName>r</p:attrName>
                                        </p:attrNameLst>
                                      </p:cBhvr>
                                    </p:animRot>
                                  </p:childTnLst>
                                </p:cTn>
                              </p:par>
                            </p:childTnLst>
                          </p:cTn>
                        </p:par>
                      </p:childTnLst>
                    </p:cTn>
                  </p:par>
                  <p:par>
                    <p:cTn id="11" fill="hold">
                      <p:stCondLst>
                        <p:cond delay="indefinite"/>
                      </p:stCondLst>
                      <p:childTnLst>
                        <p:par>
                          <p:cTn id="12" fill="hold">
                            <p:stCondLst>
                              <p:cond delay="0"/>
                            </p:stCondLst>
                            <p:childTnLst>
                              <p:par>
                                <p:cTn id="13" presetID="18" presetClass="emph" presetSubtype="0" fill="hold" grpId="0" nodeType="clickEffect">
                                  <p:stCondLst>
                                    <p:cond delay="0"/>
                                  </p:stCondLst>
                                  <p:iterate type="lt">
                                    <p:tmPct val="4000"/>
                                  </p:iterate>
                                  <p:childTnLst>
                                    <p:set>
                                      <p:cBhvr override="childStyle">
                                        <p:cTn id="14" dur="3000" fill="hold"/>
                                        <p:tgtEl>
                                          <p:spTgt spid="8">
                                            <p:txEl>
                                              <p:pRg st="0" end="0"/>
                                            </p:txEl>
                                          </p:spTgt>
                                        </p:tgtEl>
                                        <p:attrNameLst>
                                          <p:attrName>style.textDecorationUnderline</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8" grpId="0" build="p"/>
    </p:bldLst>
  </p:timing>
</p:sld>
</file>

<file path=ppt/slides/slide1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5" name="Picture 2"/>
          <p:cNvPicPr>
            <a:picLocks noChangeAspect="1" noChangeArrowheads="1"/>
          </p:cNvPicPr>
          <p:nvPr/>
        </p:nvPicPr>
        <p:blipFill>
          <a:blip r:embed="rId3">
            <a:duotone>
              <a:schemeClr val="accent6">
                <a:shade val="45000"/>
                <a:satMod val="135000"/>
              </a:schemeClr>
              <a:prstClr val="white"/>
            </a:duotone>
            <a:lum bright="10000"/>
          </a:blip>
          <a:srcRect l="3333" t="4444" r="2500" b="21111"/>
          <a:stretch>
            <a:fillRect/>
          </a:stretch>
        </p:blipFill>
        <p:spPr bwMode="auto">
          <a:xfrm>
            <a:off x="0" y="0"/>
            <a:ext cx="9144000" cy="6858000"/>
          </a:xfrm>
          <a:prstGeom prst="rect">
            <a:avLst/>
          </a:prstGeom>
          <a:noFill/>
          <a:effectLst>
            <a:outerShdw blurRad="393700" dist="50800" dir="5400000" algn="ctr" rotWithShape="0">
              <a:srgbClr val="000000">
                <a:alpha val="43137"/>
              </a:srgbClr>
            </a:outerShdw>
          </a:effectLst>
        </p:spPr>
      </p:pic>
      <p:sp>
        <p:nvSpPr>
          <p:cNvPr id="2" name="Title 1"/>
          <p:cNvSpPr>
            <a:spLocks noGrp="1"/>
          </p:cNvSpPr>
          <p:nvPr>
            <p:ph type="ctrTitle"/>
          </p:nvPr>
        </p:nvSpPr>
        <p:spPr>
          <a:xfrm>
            <a:off x="228600" y="304801"/>
            <a:ext cx="8686800" cy="838200"/>
          </a:xfrm>
          <a:solidFill>
            <a:schemeClr val="accent3">
              <a:lumMod val="60000"/>
              <a:lumOff val="40000"/>
            </a:schemeClr>
          </a:solidFill>
        </p:spPr>
        <p:txBody>
          <a:bodyPr>
            <a:normAutofit/>
            <a:scene3d>
              <a:camera prst="orthographicFront"/>
              <a:lightRig rig="flat" dir="tl">
                <a:rot lat="0" lon="0" rev="6600000"/>
              </a:lightRig>
            </a:scene3d>
            <a:sp3d extrusionH="25400" contourW="8890">
              <a:bevelT w="38100" h="31750"/>
              <a:contourClr>
                <a:schemeClr val="accent2">
                  <a:shade val="75000"/>
                </a:schemeClr>
              </a:contourClr>
            </a:sp3d>
          </a:bodyPr>
          <a:lstStyle/>
          <a:p>
            <a:r>
              <a:rPr lang="en-US"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Steps In Developing VB Applications</a:t>
            </a:r>
            <a:endParaRPr lang="en-US"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
        <p:nvSpPr>
          <p:cNvPr id="3" name="Subtitle 2"/>
          <p:cNvSpPr>
            <a:spLocks noGrp="1"/>
          </p:cNvSpPr>
          <p:nvPr>
            <p:ph type="subTitle" idx="1"/>
          </p:nvPr>
        </p:nvSpPr>
        <p:spPr>
          <a:xfrm>
            <a:off x="152400" y="1524000"/>
            <a:ext cx="8839200" cy="1447800"/>
          </a:xfrm>
        </p:spPr>
        <p:txBody>
          <a:bodyPr>
            <a:normAutofit fontScale="85000" lnSpcReduction="10000"/>
          </a:bodyPr>
          <a:lstStyle/>
          <a:p>
            <a:r>
              <a:rPr lang="en-US" dirty="0" smtClean="0">
                <a:solidFill>
                  <a:srgbClr val="7030A0"/>
                </a:solidFill>
              </a:rPr>
              <a:t>An application in visual basic development environment is developed in three steps. These steps are followed in every application whether it is a simple and complicated.</a:t>
            </a:r>
          </a:p>
          <a:p>
            <a:endParaRPr lang="en-US" dirty="0" smtClean="0"/>
          </a:p>
          <a:p>
            <a:endParaRPr lang="en-US" dirty="0" smtClean="0"/>
          </a:p>
          <a:p>
            <a:endParaRPr lang="en-US" dirty="0"/>
          </a:p>
        </p:txBody>
      </p:sp>
      <p:sp>
        <p:nvSpPr>
          <p:cNvPr id="4" name="TextBox 3"/>
          <p:cNvSpPr txBox="1"/>
          <p:nvPr/>
        </p:nvSpPr>
        <p:spPr>
          <a:xfrm>
            <a:off x="609600" y="2971800"/>
            <a:ext cx="7848600" cy="2831544"/>
          </a:xfrm>
          <a:prstGeom prst="rect">
            <a:avLst/>
          </a:prstGeom>
          <a:noFill/>
        </p:spPr>
        <p:txBody>
          <a:bodyPr wrap="square" rtlCol="0">
            <a:spAutoFit/>
          </a:bodyPr>
          <a:lstStyle/>
          <a:p>
            <a:pPr>
              <a:buFont typeface="Arial" pitchFamily="34" charset="0"/>
              <a:buChar char="•"/>
            </a:pPr>
            <a:r>
              <a:rPr lang="en-US" sz="3200" dirty="0" smtClean="0"/>
              <a:t>Drawing the user interface by placing control </a:t>
            </a:r>
          </a:p>
          <a:p>
            <a:r>
              <a:rPr lang="en-US" sz="3200" dirty="0"/>
              <a:t> </a:t>
            </a:r>
            <a:r>
              <a:rPr lang="en-US" sz="3200" dirty="0" smtClean="0"/>
              <a:t>on the form.</a:t>
            </a:r>
          </a:p>
          <a:p>
            <a:pPr>
              <a:buFont typeface="Arial" pitchFamily="34" charset="0"/>
              <a:buChar char="•"/>
            </a:pPr>
            <a:r>
              <a:rPr lang="en-US" sz="3200" dirty="0" smtClean="0"/>
              <a:t>Assigning properties to the controls.</a:t>
            </a:r>
          </a:p>
          <a:p>
            <a:pPr>
              <a:buFont typeface="Arial" pitchFamily="34" charset="0"/>
              <a:buChar char="•"/>
            </a:pPr>
            <a:r>
              <a:rPr lang="en-US" sz="3200" dirty="0" smtClean="0"/>
              <a:t>Writing and attaching the code to the control   </a:t>
            </a:r>
          </a:p>
          <a:p>
            <a:r>
              <a:rPr lang="en-US" sz="3200" dirty="0"/>
              <a:t> </a:t>
            </a:r>
            <a:r>
              <a:rPr lang="en-US" sz="3200" dirty="0" smtClean="0"/>
              <a:t> events and writing independent events.</a:t>
            </a:r>
          </a:p>
          <a:p>
            <a:endParaRPr lang="en-US" dirty="0"/>
          </a:p>
        </p:txBody>
      </p:sp>
    </p:spTree>
  </p:cSld>
  <p:clrMapOvr>
    <a:masterClrMapping/>
  </p:clrMapOvr>
  <p:transition>
    <p:sndAc>
      <p:stSnd>
        <p:snd r:embed="rId2" name="chimes.wav" builtIn="1"/>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4" presetClass="emph" presetSubtype="0" fill="hold" grpId="0" nodeType="clickEffect">
                                  <p:stCondLst>
                                    <p:cond delay="0"/>
                                  </p:stCondLst>
                                  <p:iterate type="lt">
                                    <p:tmPct val="10000"/>
                                  </p:iterate>
                                  <p:childTnLst>
                                    <p:animMotion origin="layout" path="M 0.0 0.0 L 0.0 -0.07213" pathEditMode="relative" ptsTypes="">
                                      <p:cBhvr>
                                        <p:cTn id="6" dur="250" accel="50000" decel="50000" autoRev="1" fill="hold">
                                          <p:stCondLst>
                                            <p:cond delay="0"/>
                                          </p:stCondLst>
                                        </p:cTn>
                                        <p:tgtEl>
                                          <p:spTgt spid="2"/>
                                        </p:tgtEl>
                                        <p:attrNameLst>
                                          <p:attrName>ppt_x</p:attrName>
                                          <p:attrName>ppt_y</p:attrName>
                                        </p:attrNameLst>
                                      </p:cBhvr>
                                    </p:animMotion>
                                    <p:animRot by="1500000">
                                      <p:cBhvr>
                                        <p:cTn id="7" dur="125" fill="hold">
                                          <p:stCondLst>
                                            <p:cond delay="0"/>
                                          </p:stCondLst>
                                        </p:cTn>
                                        <p:tgtEl>
                                          <p:spTgt spid="2"/>
                                        </p:tgtEl>
                                        <p:attrNameLst>
                                          <p:attrName>r</p:attrName>
                                        </p:attrNameLst>
                                      </p:cBhvr>
                                    </p:animRot>
                                    <p:animRot by="-1500000">
                                      <p:cBhvr>
                                        <p:cTn id="8" dur="125" fill="hold">
                                          <p:stCondLst>
                                            <p:cond delay="125"/>
                                          </p:stCondLst>
                                        </p:cTn>
                                        <p:tgtEl>
                                          <p:spTgt spid="2"/>
                                        </p:tgtEl>
                                        <p:attrNameLst>
                                          <p:attrName>r</p:attrName>
                                        </p:attrNameLst>
                                      </p:cBhvr>
                                    </p:animRot>
                                    <p:animRot by="-1500000">
                                      <p:cBhvr>
                                        <p:cTn id="9" dur="125" fill="hold">
                                          <p:stCondLst>
                                            <p:cond delay="250"/>
                                          </p:stCondLst>
                                        </p:cTn>
                                        <p:tgtEl>
                                          <p:spTgt spid="2"/>
                                        </p:tgtEl>
                                        <p:attrNameLst>
                                          <p:attrName>r</p:attrName>
                                        </p:attrNameLst>
                                      </p:cBhvr>
                                    </p:animRot>
                                    <p:animRot by="1500000">
                                      <p:cBhvr>
                                        <p:cTn id="10" dur="125" fill="hold">
                                          <p:stCondLst>
                                            <p:cond delay="375"/>
                                          </p:stCondLst>
                                        </p:cTn>
                                        <p:tgtEl>
                                          <p:spTgt spid="2"/>
                                        </p:tgtEl>
                                        <p:attrNameLst>
                                          <p:attrName>r</p:attrName>
                                        </p:attrNameLst>
                                      </p:cBhvr>
                                    </p:animRot>
                                  </p:childTnLst>
                                </p:cTn>
                              </p:par>
                            </p:childTnLst>
                          </p:cTn>
                        </p:par>
                      </p:childTnLst>
                    </p:cTn>
                  </p:par>
                  <p:par>
                    <p:cTn id="11" fill="hold">
                      <p:stCondLst>
                        <p:cond delay="indefinite"/>
                      </p:stCondLst>
                      <p:childTnLst>
                        <p:par>
                          <p:cTn id="12" fill="hold">
                            <p:stCondLst>
                              <p:cond delay="0"/>
                            </p:stCondLst>
                            <p:childTnLst>
                              <p:par>
                                <p:cTn id="13" presetID="18" presetClass="emph" presetSubtype="0" fill="hold" grpId="0" nodeType="clickEffect">
                                  <p:stCondLst>
                                    <p:cond delay="0"/>
                                  </p:stCondLst>
                                  <p:iterate type="lt">
                                    <p:tmPct val="4000"/>
                                  </p:iterate>
                                  <p:childTnLst>
                                    <p:set>
                                      <p:cBhvr override="childStyle">
                                        <p:cTn id="14" dur="3000" fill="hold"/>
                                        <p:tgtEl>
                                          <p:spTgt spid="3">
                                            <p:txEl>
                                              <p:pRg st="0" end="0"/>
                                            </p:txEl>
                                          </p:spTgt>
                                        </p:tgtEl>
                                        <p:attrNameLst>
                                          <p:attrName>style.textDecorationUnderline</p:attrName>
                                        </p:attrNameLst>
                                      </p:cBhvr>
                                      <p:to>
                                        <p:strVal val="true"/>
                                      </p:to>
                                    </p:set>
                                  </p:childTnLst>
                                </p:cTn>
                              </p:par>
                            </p:childTnLst>
                          </p:cTn>
                        </p:par>
                      </p:childTnLst>
                    </p:cTn>
                  </p:par>
                  <p:par>
                    <p:cTn id="15" fill="hold">
                      <p:stCondLst>
                        <p:cond delay="indefinite"/>
                      </p:stCondLst>
                      <p:childTnLst>
                        <p:par>
                          <p:cTn id="16" fill="hold">
                            <p:stCondLst>
                              <p:cond delay="0"/>
                            </p:stCondLst>
                            <p:childTnLst>
                              <p:par>
                                <p:cTn id="17" presetID="18" presetClass="emph" presetSubtype="0" fill="hold" grpId="0" nodeType="clickEffect">
                                  <p:stCondLst>
                                    <p:cond delay="0"/>
                                  </p:stCondLst>
                                  <p:iterate type="lt">
                                    <p:tmPct val="4000"/>
                                  </p:iterate>
                                  <p:childTnLst>
                                    <p:set>
                                      <p:cBhvr override="childStyle">
                                        <p:cTn id="18" dur="3000" fill="hold"/>
                                        <p:tgtEl>
                                          <p:spTgt spid="4"/>
                                        </p:tgtEl>
                                        <p:attrNameLst>
                                          <p:attrName>style.textDecorationUnderline</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build="p"/>
      <p:bldP spid="4" grpId="0"/>
    </p:bldLst>
  </p:timing>
</p:sld>
</file>

<file path=ppt/slides/slide1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5362" name="Picture 2" descr="http://image.slidesharecdn.com/tut022-110922095209-phpapp01/95/visual-basic-60-2-728.jpg?cb=1316703384"/>
          <p:cNvPicPr>
            <a:picLocks noChangeAspect="1" noChangeArrowheads="1"/>
          </p:cNvPicPr>
          <p:nvPr/>
        </p:nvPicPr>
        <p:blipFill>
          <a:blip r:embed="rId4"/>
          <a:srcRect/>
          <a:stretch>
            <a:fillRect/>
          </a:stretch>
        </p:blipFill>
        <p:spPr bwMode="auto">
          <a:xfrm>
            <a:off x="0" y="0"/>
            <a:ext cx="9144000" cy="6858000"/>
          </a:xfrm>
          <a:prstGeom prst="rect">
            <a:avLst/>
          </a:prstGeom>
          <a:noFill/>
        </p:spPr>
      </p:pic>
    </p:spTree>
  </p:cSld>
  <p:clrMapOvr>
    <a:masterClrMapping/>
  </p:clrMapOvr>
  <p:transition>
    <p:dissolve/>
    <p:sndAc>
      <p:stSnd>
        <p:snd r:embed="rId3" name="chimes.wav" builtIn="1"/>
      </p:stSnd>
    </p:sndAc>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US" dirty="0"/>
          </a:p>
        </p:txBody>
      </p:sp>
      <p:sp>
        <p:nvSpPr>
          <p:cNvPr id="3" name="Subtitle 2"/>
          <p:cNvSpPr>
            <a:spLocks noGrp="1"/>
          </p:cNvSpPr>
          <p:nvPr>
            <p:ph type="subTitle" idx="1"/>
          </p:nvPr>
        </p:nvSpPr>
        <p:spPr/>
        <p:txBody>
          <a:bodyPr/>
          <a:lstStyle/>
          <a:p>
            <a:endParaRPr lang="en-US" dirty="0"/>
          </a:p>
        </p:txBody>
      </p:sp>
      <p:pic>
        <p:nvPicPr>
          <p:cNvPr id="4" name="Picture 2"/>
          <p:cNvPicPr>
            <a:picLocks noChangeAspect="1" noChangeArrowheads="1"/>
          </p:cNvPicPr>
          <p:nvPr/>
        </p:nvPicPr>
        <p:blipFill>
          <a:blip r:embed="rId3">
            <a:duotone>
              <a:schemeClr val="accent6">
                <a:shade val="45000"/>
                <a:satMod val="135000"/>
              </a:schemeClr>
              <a:prstClr val="white"/>
            </a:duotone>
            <a:lum bright="10000"/>
          </a:blip>
          <a:srcRect l="3333" t="4444" r="2500" b="21111"/>
          <a:stretch>
            <a:fillRect/>
          </a:stretch>
        </p:blipFill>
        <p:spPr bwMode="auto">
          <a:xfrm>
            <a:off x="0" y="0"/>
            <a:ext cx="9144000" cy="6858000"/>
          </a:xfrm>
          <a:prstGeom prst="rect">
            <a:avLst/>
          </a:prstGeom>
          <a:noFill/>
          <a:effectLst>
            <a:outerShdw blurRad="393700" dist="50800" dir="5400000" algn="ctr" rotWithShape="0">
              <a:srgbClr val="000000">
                <a:alpha val="43137"/>
              </a:srgbClr>
            </a:outerShdw>
          </a:effectLst>
        </p:spPr>
      </p:pic>
      <p:sp>
        <p:nvSpPr>
          <p:cNvPr id="5" name="TextBox 4"/>
          <p:cNvSpPr txBox="1"/>
          <p:nvPr/>
        </p:nvSpPr>
        <p:spPr>
          <a:xfrm>
            <a:off x="533400" y="381000"/>
            <a:ext cx="8229600" cy="1015663"/>
          </a:xfrm>
          <a:prstGeom prst="rect">
            <a:avLst/>
          </a:prstGeom>
          <a:solidFill>
            <a:schemeClr val="accent6">
              <a:lumMod val="60000"/>
              <a:lumOff val="40000"/>
            </a:schemeClr>
          </a:solidFill>
        </p:spPr>
        <p:txBody>
          <a:bodyPr wrap="square" rtlCol="0">
            <a:spAutoFit/>
            <a:scene3d>
              <a:camera prst="orthographicFront"/>
              <a:lightRig rig="flat" dir="tl">
                <a:rot lat="0" lon="0" rev="6600000"/>
              </a:lightRig>
            </a:scene3d>
            <a:sp3d extrusionH="25400" contourW="8890">
              <a:bevelT w="38100" h="31750"/>
              <a:contourClr>
                <a:schemeClr val="accent2">
                  <a:shade val="75000"/>
                </a:schemeClr>
              </a:contourClr>
            </a:sp3d>
          </a:bodyPr>
          <a:lstStyle/>
          <a:p>
            <a:r>
              <a:rPr lang="en-US" sz="44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     </a:t>
            </a:r>
            <a:r>
              <a:rPr lang="en-US" sz="60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Standard EXE project</a:t>
            </a:r>
            <a:endParaRPr lang="en-US" sz="60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
        <p:nvSpPr>
          <p:cNvPr id="6" name="TextBox 5"/>
          <p:cNvSpPr txBox="1"/>
          <p:nvPr/>
        </p:nvSpPr>
        <p:spPr>
          <a:xfrm>
            <a:off x="533400" y="1752600"/>
            <a:ext cx="7696200" cy="4832092"/>
          </a:xfrm>
          <a:prstGeom prst="rect">
            <a:avLst/>
          </a:prstGeom>
          <a:noFill/>
        </p:spPr>
        <p:txBody>
          <a:bodyPr wrap="square" rtlCol="0">
            <a:spAutoFit/>
          </a:bodyPr>
          <a:lstStyle/>
          <a:p>
            <a:r>
              <a:rPr lang="en-US" sz="2800" dirty="0" smtClean="0"/>
              <a:t>Visual basic is loaded, the </a:t>
            </a:r>
            <a:r>
              <a:rPr lang="en-US" sz="2800" b="1" dirty="0" smtClean="0">
                <a:solidFill>
                  <a:srgbClr val="FF0000"/>
                </a:solidFill>
              </a:rPr>
              <a:t>New Project </a:t>
            </a:r>
            <a:r>
              <a:rPr lang="en-US" sz="2800" dirty="0" smtClean="0"/>
              <a:t>dialog window is displayed. This dialog window contain various types of applications that can be created in visual basic IDE. It contain the following three tabs.</a:t>
            </a:r>
          </a:p>
          <a:p>
            <a:pPr>
              <a:buFont typeface="Wingdings" pitchFamily="2" charset="2"/>
              <a:buChar char="Ø"/>
            </a:pPr>
            <a:r>
              <a:rPr lang="en-US" sz="2800" dirty="0" smtClean="0"/>
              <a:t>The </a:t>
            </a:r>
            <a:r>
              <a:rPr lang="en-US" sz="2800" b="1" dirty="0" smtClean="0">
                <a:solidFill>
                  <a:srgbClr val="FF0000"/>
                </a:solidFill>
              </a:rPr>
              <a:t>New Tab </a:t>
            </a:r>
            <a:r>
              <a:rPr lang="en-US" sz="2800" dirty="0" smtClean="0"/>
              <a:t>contains options for creating new </a:t>
            </a:r>
          </a:p>
          <a:p>
            <a:r>
              <a:rPr lang="en-US" sz="2800" dirty="0"/>
              <a:t> </a:t>
            </a:r>
            <a:r>
              <a:rPr lang="en-US" sz="2800" dirty="0" smtClean="0"/>
              <a:t>   visual basic applications.</a:t>
            </a:r>
          </a:p>
          <a:p>
            <a:pPr>
              <a:buFont typeface="Wingdings" pitchFamily="2" charset="2"/>
              <a:buChar char="Ø"/>
            </a:pPr>
            <a:r>
              <a:rPr lang="en-US" sz="2800" dirty="0" smtClean="0"/>
              <a:t>The </a:t>
            </a:r>
            <a:r>
              <a:rPr lang="en-US" sz="2800" b="1" dirty="0" smtClean="0">
                <a:solidFill>
                  <a:srgbClr val="FF0000"/>
                </a:solidFill>
              </a:rPr>
              <a:t>Existing Tab </a:t>
            </a:r>
            <a:r>
              <a:rPr lang="en-US" sz="2800" dirty="0" smtClean="0"/>
              <a:t>is used for opening an existing </a:t>
            </a:r>
          </a:p>
          <a:p>
            <a:r>
              <a:rPr lang="en-US" sz="2800" dirty="0"/>
              <a:t> </a:t>
            </a:r>
            <a:r>
              <a:rPr lang="en-US" sz="2800" dirty="0" smtClean="0"/>
              <a:t>   application saved on the disk.</a:t>
            </a:r>
          </a:p>
          <a:p>
            <a:pPr>
              <a:buFont typeface="Wingdings" pitchFamily="2" charset="2"/>
              <a:buChar char="Ø"/>
            </a:pPr>
            <a:r>
              <a:rPr lang="en-US" sz="2800" dirty="0" smtClean="0"/>
              <a:t>The </a:t>
            </a:r>
            <a:r>
              <a:rPr lang="en-US" sz="2800" b="1" dirty="0" smtClean="0">
                <a:solidFill>
                  <a:srgbClr val="FF0000"/>
                </a:solidFill>
              </a:rPr>
              <a:t>Recent Tab </a:t>
            </a:r>
            <a:r>
              <a:rPr lang="en-US" sz="2800" dirty="0" smtClean="0"/>
              <a:t>is used for opening a project that </a:t>
            </a:r>
          </a:p>
          <a:p>
            <a:r>
              <a:rPr lang="en-US" sz="2800" dirty="0"/>
              <a:t> </a:t>
            </a:r>
            <a:r>
              <a:rPr lang="en-US" sz="2800" dirty="0" smtClean="0"/>
              <a:t>   has been recently used into the visual basic IDE.</a:t>
            </a:r>
          </a:p>
          <a:p>
            <a:endParaRPr lang="en-US" sz="2800" dirty="0"/>
          </a:p>
        </p:txBody>
      </p:sp>
    </p:spTree>
  </p:cSld>
  <p:clrMapOvr>
    <a:masterClrMapping/>
  </p:clrMapOvr>
  <p:transition>
    <p:sndAc>
      <p:stSnd>
        <p:snd r:embed="rId2" name="chimes.wav" builtIn="1"/>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4" presetClass="emph" presetSubtype="0" fill="hold" grpId="0" nodeType="clickEffect">
                                  <p:stCondLst>
                                    <p:cond delay="0"/>
                                  </p:stCondLst>
                                  <p:iterate type="lt">
                                    <p:tmPct val="10000"/>
                                  </p:iterate>
                                  <p:childTnLst>
                                    <p:animMotion origin="layout" path="M 0.0 0.0 L 0.0 -0.07213" pathEditMode="relative" ptsTypes="">
                                      <p:cBhvr>
                                        <p:cTn id="6" dur="250" accel="50000" decel="50000" autoRev="1" fill="hold">
                                          <p:stCondLst>
                                            <p:cond delay="0"/>
                                          </p:stCondLst>
                                        </p:cTn>
                                        <p:tgtEl>
                                          <p:spTgt spid="5"/>
                                        </p:tgtEl>
                                        <p:attrNameLst>
                                          <p:attrName>ppt_x</p:attrName>
                                          <p:attrName>ppt_y</p:attrName>
                                        </p:attrNameLst>
                                      </p:cBhvr>
                                    </p:animMotion>
                                    <p:animRot by="1500000">
                                      <p:cBhvr>
                                        <p:cTn id="7" dur="125" fill="hold">
                                          <p:stCondLst>
                                            <p:cond delay="0"/>
                                          </p:stCondLst>
                                        </p:cTn>
                                        <p:tgtEl>
                                          <p:spTgt spid="5"/>
                                        </p:tgtEl>
                                        <p:attrNameLst>
                                          <p:attrName>r</p:attrName>
                                        </p:attrNameLst>
                                      </p:cBhvr>
                                    </p:animRot>
                                    <p:animRot by="-1500000">
                                      <p:cBhvr>
                                        <p:cTn id="8" dur="125" fill="hold">
                                          <p:stCondLst>
                                            <p:cond delay="125"/>
                                          </p:stCondLst>
                                        </p:cTn>
                                        <p:tgtEl>
                                          <p:spTgt spid="5"/>
                                        </p:tgtEl>
                                        <p:attrNameLst>
                                          <p:attrName>r</p:attrName>
                                        </p:attrNameLst>
                                      </p:cBhvr>
                                    </p:animRot>
                                    <p:animRot by="-1500000">
                                      <p:cBhvr>
                                        <p:cTn id="9" dur="125" fill="hold">
                                          <p:stCondLst>
                                            <p:cond delay="250"/>
                                          </p:stCondLst>
                                        </p:cTn>
                                        <p:tgtEl>
                                          <p:spTgt spid="5"/>
                                        </p:tgtEl>
                                        <p:attrNameLst>
                                          <p:attrName>r</p:attrName>
                                        </p:attrNameLst>
                                      </p:cBhvr>
                                    </p:animRot>
                                    <p:animRot by="1500000">
                                      <p:cBhvr>
                                        <p:cTn id="10" dur="125" fill="hold">
                                          <p:stCondLst>
                                            <p:cond delay="375"/>
                                          </p:stCondLst>
                                        </p:cTn>
                                        <p:tgtEl>
                                          <p:spTgt spid="5"/>
                                        </p:tgtEl>
                                        <p:attrNameLst>
                                          <p:attrName>r</p:attrName>
                                        </p:attrNameLst>
                                      </p:cBhvr>
                                    </p:animRot>
                                  </p:childTnLst>
                                </p:cTn>
                              </p:par>
                            </p:childTnLst>
                          </p:cTn>
                        </p:par>
                      </p:childTnLst>
                    </p:cTn>
                  </p:par>
                  <p:par>
                    <p:cTn id="11" fill="hold">
                      <p:stCondLst>
                        <p:cond delay="indefinite"/>
                      </p:stCondLst>
                      <p:childTnLst>
                        <p:par>
                          <p:cTn id="12" fill="hold">
                            <p:stCondLst>
                              <p:cond delay="0"/>
                            </p:stCondLst>
                            <p:childTnLst>
                              <p:par>
                                <p:cTn id="13" presetID="18" presetClass="emph" presetSubtype="0" fill="hold" grpId="0" nodeType="clickEffect">
                                  <p:stCondLst>
                                    <p:cond delay="0"/>
                                  </p:stCondLst>
                                  <p:iterate type="lt">
                                    <p:tmPct val="4000"/>
                                  </p:iterate>
                                  <p:childTnLst>
                                    <p:set>
                                      <p:cBhvr override="childStyle">
                                        <p:cTn id="14" dur="3000" fill="hold"/>
                                        <p:tgtEl>
                                          <p:spTgt spid="6"/>
                                        </p:tgtEl>
                                        <p:attrNameLst>
                                          <p:attrName>style.textDecorationUnderline</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4" name="Picture 2" descr="http://3.bp.blogspot.com/-OhwAYwxsVBY/TqIlqxNdDwI/AAAAAAAAAYM/8xP5URLoBMc/s1600/01_Starting+Page+of+Visual+Basic+6.0+%25281%2529.jpg"/>
          <p:cNvPicPr>
            <a:picLocks noChangeAspect="1" noChangeArrowheads="1"/>
          </p:cNvPicPr>
          <p:nvPr/>
        </p:nvPicPr>
        <p:blipFill>
          <a:blip r:embed="rId3"/>
          <a:srcRect/>
          <a:stretch>
            <a:fillRect/>
          </a:stretch>
        </p:blipFill>
        <p:spPr bwMode="auto">
          <a:xfrm>
            <a:off x="0" y="0"/>
            <a:ext cx="9144000" cy="6858000"/>
          </a:xfrm>
          <a:prstGeom prst="rect">
            <a:avLst/>
          </a:prstGeom>
          <a:noFill/>
        </p:spPr>
      </p:pic>
    </p:spTree>
  </p:cSld>
  <p:clrMapOvr>
    <a:masterClrMapping/>
  </p:clrMapOvr>
  <p:transition>
    <p:dissolve/>
    <p:sndAc>
      <p:stSnd>
        <p:snd r:embed="rId2" name="chimes.wav" builtIn="1"/>
      </p:stSnd>
    </p:sndAc>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noChangeArrowheads="1"/>
          </p:cNvPicPr>
          <p:nvPr/>
        </p:nvPicPr>
        <p:blipFill>
          <a:blip r:embed="rId3">
            <a:duotone>
              <a:schemeClr val="accent6">
                <a:shade val="45000"/>
                <a:satMod val="135000"/>
              </a:schemeClr>
              <a:prstClr val="white"/>
            </a:duotone>
            <a:lum bright="10000"/>
          </a:blip>
          <a:srcRect l="3333" t="4444" r="2500" b="21111"/>
          <a:stretch>
            <a:fillRect/>
          </a:stretch>
        </p:blipFill>
        <p:spPr bwMode="auto">
          <a:xfrm>
            <a:off x="0" y="0"/>
            <a:ext cx="9144000" cy="6858000"/>
          </a:xfrm>
          <a:prstGeom prst="rect">
            <a:avLst/>
          </a:prstGeom>
          <a:noFill/>
          <a:effectLst>
            <a:outerShdw blurRad="393700" dist="50800" dir="5400000" algn="ctr" rotWithShape="0">
              <a:srgbClr val="000000">
                <a:alpha val="43137"/>
              </a:srgbClr>
            </a:outerShdw>
          </a:effectLst>
        </p:spPr>
      </p:pic>
      <p:sp>
        <p:nvSpPr>
          <p:cNvPr id="3" name="TextBox 2"/>
          <p:cNvSpPr txBox="1"/>
          <p:nvPr/>
        </p:nvSpPr>
        <p:spPr>
          <a:xfrm>
            <a:off x="228600" y="609600"/>
            <a:ext cx="8305800" cy="707886"/>
          </a:xfrm>
          <a:prstGeom prst="rect">
            <a:avLst/>
          </a:prstGeom>
          <a:solidFill>
            <a:schemeClr val="accent6">
              <a:lumMod val="60000"/>
              <a:lumOff val="40000"/>
            </a:schemeClr>
          </a:solidFill>
        </p:spPr>
        <p:txBody>
          <a:bodyPr wrap="square" rtlCol="0">
            <a:spAutoFit/>
          </a:bodyPr>
          <a:lstStyle/>
          <a:p>
            <a:r>
              <a:rPr lang="en-US" sz="4000" b="1"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rPr>
              <a:t>Visual Components Of Visual Basic IDE</a:t>
            </a:r>
            <a:endParaRPr lang="en-US" sz="4000" b="1" dirty="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endParaRPr>
          </a:p>
        </p:txBody>
      </p:sp>
      <p:sp>
        <p:nvSpPr>
          <p:cNvPr id="4" name="TextBox 3"/>
          <p:cNvSpPr txBox="1"/>
          <p:nvPr/>
        </p:nvSpPr>
        <p:spPr>
          <a:xfrm>
            <a:off x="838200" y="1828800"/>
            <a:ext cx="6934200" cy="4801314"/>
          </a:xfrm>
          <a:prstGeom prst="rect">
            <a:avLst/>
          </a:prstGeom>
          <a:noFill/>
        </p:spPr>
        <p:txBody>
          <a:bodyPr wrap="square" rtlCol="0">
            <a:spAutoFit/>
          </a:bodyPr>
          <a:lstStyle/>
          <a:p>
            <a:r>
              <a:rPr lang="en-US" sz="3600" dirty="0" smtClean="0">
                <a:solidFill>
                  <a:srgbClr val="002060"/>
                </a:solidFill>
              </a:rPr>
              <a:t>The visual basic IDE consist of various components and the following windows.</a:t>
            </a:r>
          </a:p>
          <a:p>
            <a:pPr>
              <a:buFont typeface="Wingdings" pitchFamily="2" charset="2"/>
              <a:buChar char="Ø"/>
            </a:pPr>
            <a:r>
              <a:rPr lang="en-US" sz="3600" dirty="0" smtClean="0">
                <a:solidFill>
                  <a:srgbClr val="002060"/>
                </a:solidFill>
              </a:rPr>
              <a:t>Form window</a:t>
            </a:r>
          </a:p>
          <a:p>
            <a:pPr>
              <a:buFont typeface="Wingdings" pitchFamily="2" charset="2"/>
              <a:buChar char="Ø"/>
            </a:pPr>
            <a:r>
              <a:rPr lang="en-US" sz="3600" dirty="0" smtClean="0">
                <a:solidFill>
                  <a:srgbClr val="002060"/>
                </a:solidFill>
              </a:rPr>
              <a:t>Form layout window</a:t>
            </a:r>
          </a:p>
          <a:p>
            <a:pPr>
              <a:buFont typeface="Wingdings" pitchFamily="2" charset="2"/>
              <a:buChar char="Ø"/>
            </a:pPr>
            <a:r>
              <a:rPr lang="en-US" sz="3600" dirty="0" smtClean="0">
                <a:solidFill>
                  <a:srgbClr val="002060"/>
                </a:solidFill>
              </a:rPr>
              <a:t>Properties window</a:t>
            </a:r>
          </a:p>
          <a:p>
            <a:pPr>
              <a:buFont typeface="Wingdings" pitchFamily="2" charset="2"/>
              <a:buChar char="Ø"/>
            </a:pPr>
            <a:r>
              <a:rPr lang="en-US" sz="3600" dirty="0" smtClean="0">
                <a:solidFill>
                  <a:srgbClr val="002060"/>
                </a:solidFill>
              </a:rPr>
              <a:t>Project explorer window</a:t>
            </a:r>
          </a:p>
          <a:p>
            <a:pPr>
              <a:buFont typeface="Wingdings" pitchFamily="2" charset="2"/>
              <a:buChar char="Ø"/>
            </a:pPr>
            <a:r>
              <a:rPr lang="en-US" sz="3600" dirty="0" smtClean="0">
                <a:solidFill>
                  <a:srgbClr val="002060"/>
                </a:solidFill>
              </a:rPr>
              <a:t>Toolbox</a:t>
            </a:r>
          </a:p>
          <a:p>
            <a:endParaRPr lang="en-US" dirty="0"/>
          </a:p>
        </p:txBody>
      </p:sp>
    </p:spTree>
  </p:cSld>
  <p:clrMapOvr>
    <a:masterClrMapping/>
  </p:clrMapOvr>
  <p:transition>
    <p:sndAc>
      <p:stSnd>
        <p:snd r:embed="rId2" name="chimes.wav" builtIn="1"/>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4" presetClass="emph" presetSubtype="0" fill="hold" nodeType="clickEffect">
                                  <p:stCondLst>
                                    <p:cond delay="0"/>
                                  </p:stCondLst>
                                  <p:iterate type="lt">
                                    <p:tmPct val="10000"/>
                                  </p:iterate>
                                  <p:childTnLst>
                                    <p:animMotion origin="layout" path="M 0.0 0.0 L 0.0 -0.07213" pathEditMode="relative" ptsTypes="">
                                      <p:cBhvr>
                                        <p:cTn id="6" dur="250" accel="50000" decel="50000" autoRev="1" fill="hold">
                                          <p:stCondLst>
                                            <p:cond delay="0"/>
                                          </p:stCondLst>
                                        </p:cTn>
                                        <p:tgtEl>
                                          <p:spTgt spid="3">
                                            <p:txEl>
                                              <p:pRg st="0" end="0"/>
                                            </p:txEl>
                                          </p:spTgt>
                                        </p:tgtEl>
                                        <p:attrNameLst>
                                          <p:attrName>ppt_x</p:attrName>
                                          <p:attrName>ppt_y</p:attrName>
                                        </p:attrNameLst>
                                      </p:cBhvr>
                                    </p:animMotion>
                                    <p:animRot by="1500000">
                                      <p:cBhvr>
                                        <p:cTn id="7" dur="125" fill="hold">
                                          <p:stCondLst>
                                            <p:cond delay="0"/>
                                          </p:stCondLst>
                                        </p:cTn>
                                        <p:tgtEl>
                                          <p:spTgt spid="3">
                                            <p:txEl>
                                              <p:pRg st="0" end="0"/>
                                            </p:txEl>
                                          </p:spTgt>
                                        </p:tgtEl>
                                        <p:attrNameLst>
                                          <p:attrName>r</p:attrName>
                                        </p:attrNameLst>
                                      </p:cBhvr>
                                    </p:animRot>
                                    <p:animRot by="-1500000">
                                      <p:cBhvr>
                                        <p:cTn id="8" dur="125" fill="hold">
                                          <p:stCondLst>
                                            <p:cond delay="125"/>
                                          </p:stCondLst>
                                        </p:cTn>
                                        <p:tgtEl>
                                          <p:spTgt spid="3">
                                            <p:txEl>
                                              <p:pRg st="0" end="0"/>
                                            </p:txEl>
                                          </p:spTgt>
                                        </p:tgtEl>
                                        <p:attrNameLst>
                                          <p:attrName>r</p:attrName>
                                        </p:attrNameLst>
                                      </p:cBhvr>
                                    </p:animRot>
                                    <p:animRot by="-1500000">
                                      <p:cBhvr>
                                        <p:cTn id="9" dur="125" fill="hold">
                                          <p:stCondLst>
                                            <p:cond delay="250"/>
                                          </p:stCondLst>
                                        </p:cTn>
                                        <p:tgtEl>
                                          <p:spTgt spid="3">
                                            <p:txEl>
                                              <p:pRg st="0" end="0"/>
                                            </p:txEl>
                                          </p:spTgt>
                                        </p:tgtEl>
                                        <p:attrNameLst>
                                          <p:attrName>r</p:attrName>
                                        </p:attrNameLst>
                                      </p:cBhvr>
                                    </p:animRot>
                                    <p:animRot by="1500000">
                                      <p:cBhvr>
                                        <p:cTn id="10" dur="125" fill="hold">
                                          <p:stCondLst>
                                            <p:cond delay="375"/>
                                          </p:stCondLst>
                                        </p:cTn>
                                        <p:tgtEl>
                                          <p:spTgt spid="3">
                                            <p:txEl>
                                              <p:pRg st="0" end="0"/>
                                            </p:txEl>
                                          </p:spTgt>
                                        </p:tgtEl>
                                        <p:attrNameLst>
                                          <p:attrName>r</p:attrName>
                                        </p:attrNameLst>
                                      </p:cBhvr>
                                    </p:animRot>
                                  </p:childTnLst>
                                </p:cTn>
                              </p:par>
                            </p:childTnLst>
                          </p:cTn>
                        </p:par>
                      </p:childTnLst>
                    </p:cTn>
                  </p:par>
                  <p:par>
                    <p:cTn id="11" fill="hold">
                      <p:stCondLst>
                        <p:cond delay="indefinite"/>
                      </p:stCondLst>
                      <p:childTnLst>
                        <p:par>
                          <p:cTn id="12" fill="hold">
                            <p:stCondLst>
                              <p:cond delay="0"/>
                            </p:stCondLst>
                            <p:childTnLst>
                              <p:par>
                                <p:cTn id="13" presetID="18" presetClass="emph" presetSubtype="0" fill="hold" grpId="0" nodeType="clickEffect">
                                  <p:stCondLst>
                                    <p:cond delay="0"/>
                                  </p:stCondLst>
                                  <p:iterate type="lt">
                                    <p:tmPct val="4000"/>
                                  </p:iterate>
                                  <p:childTnLst>
                                    <p:set>
                                      <p:cBhvr override="childStyle">
                                        <p:cTn id="14" dur="3000" fill="hold"/>
                                        <p:tgtEl>
                                          <p:spTgt spid="4"/>
                                        </p:tgtEl>
                                        <p:attrNameLst>
                                          <p:attrName>style.textDecorationUnderline</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028" name="Picture 4" descr="http://www.guidebookgallery.org/pics/splashes/visualbasic/6.0-professional-sp6.png"/>
          <p:cNvPicPr>
            <a:picLocks noChangeAspect="1" noChangeArrowheads="1"/>
          </p:cNvPicPr>
          <p:nvPr/>
        </p:nvPicPr>
        <p:blipFill>
          <a:blip r:embed="rId3"/>
          <a:srcRect/>
          <a:stretch>
            <a:fillRect/>
          </a:stretch>
        </p:blipFill>
        <p:spPr bwMode="auto">
          <a:xfrm>
            <a:off x="0" y="0"/>
            <a:ext cx="9144000" cy="6858000"/>
          </a:xfrm>
          <a:prstGeom prst="rect">
            <a:avLst/>
          </a:prstGeom>
          <a:noFill/>
        </p:spPr>
      </p:pic>
    </p:spTree>
  </p:cSld>
  <p:clrMapOvr>
    <a:masterClrMapping/>
  </p:clrMapOvr>
  <p:transition>
    <p:sndAc>
      <p:stSnd>
        <p:snd r:embed="rId2" name="chimes.wav" builtIn="1"/>
      </p:stSnd>
    </p:sndAc>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noChangeArrowheads="1"/>
          </p:cNvPicPr>
          <p:nvPr/>
        </p:nvPicPr>
        <p:blipFill>
          <a:blip r:embed="rId3">
            <a:duotone>
              <a:schemeClr val="accent6">
                <a:shade val="45000"/>
                <a:satMod val="135000"/>
              </a:schemeClr>
              <a:prstClr val="white"/>
            </a:duotone>
            <a:lum bright="10000"/>
          </a:blip>
          <a:srcRect l="3333" t="4444" r="2500" b="21111"/>
          <a:stretch>
            <a:fillRect/>
          </a:stretch>
        </p:blipFill>
        <p:spPr bwMode="auto">
          <a:xfrm>
            <a:off x="0" y="0"/>
            <a:ext cx="9144000" cy="6858000"/>
          </a:xfrm>
          <a:prstGeom prst="rect">
            <a:avLst/>
          </a:prstGeom>
          <a:noFill/>
          <a:effectLst>
            <a:outerShdw blurRad="393700" dist="50800" dir="5400000" algn="ctr" rotWithShape="0">
              <a:srgbClr val="000000">
                <a:alpha val="43137"/>
              </a:srgbClr>
            </a:outerShdw>
          </a:effectLst>
        </p:spPr>
      </p:pic>
      <p:pic>
        <p:nvPicPr>
          <p:cNvPr id="32770" name="Picture 2" descr="http://2.bp.blogspot.com/_I5QViZFXeV0/TOvh-2fjh4I/AAAAAAAAAAY/H9coZpzR2-I/s1600/Visual-Basic-Tutorial-screen3.jpg"/>
          <p:cNvPicPr>
            <a:picLocks noChangeAspect="1" noChangeArrowheads="1"/>
          </p:cNvPicPr>
          <p:nvPr/>
        </p:nvPicPr>
        <p:blipFill>
          <a:blip r:embed="rId4"/>
          <a:srcRect/>
          <a:stretch>
            <a:fillRect/>
          </a:stretch>
        </p:blipFill>
        <p:spPr bwMode="auto">
          <a:xfrm>
            <a:off x="1295400" y="990600"/>
            <a:ext cx="6172200" cy="4838701"/>
          </a:xfrm>
          <a:prstGeom prst="rect">
            <a:avLst/>
          </a:prstGeom>
          <a:noFill/>
        </p:spPr>
      </p:pic>
      <p:sp>
        <p:nvSpPr>
          <p:cNvPr id="4" name="TextBox 3"/>
          <p:cNvSpPr txBox="1"/>
          <p:nvPr/>
        </p:nvSpPr>
        <p:spPr>
          <a:xfrm>
            <a:off x="0" y="5029200"/>
            <a:ext cx="914400" cy="461665"/>
          </a:xfrm>
          <a:prstGeom prst="rect">
            <a:avLst/>
          </a:prstGeom>
          <a:solidFill>
            <a:schemeClr val="accent6">
              <a:lumMod val="60000"/>
              <a:lumOff val="40000"/>
            </a:schemeClr>
          </a:solidFill>
        </p:spPr>
        <p:txBody>
          <a:bodyPr wrap="square" rtlCol="0">
            <a:spAutoFit/>
          </a:bodyPr>
          <a:lstStyle/>
          <a:p>
            <a:r>
              <a:rPr lang="en-US" sz="2400" b="1" dirty="0" smtClean="0"/>
              <a:t>Form</a:t>
            </a:r>
            <a:endParaRPr lang="en-US" sz="2400" b="1" dirty="0"/>
          </a:p>
        </p:txBody>
      </p:sp>
      <p:cxnSp>
        <p:nvCxnSpPr>
          <p:cNvPr id="6" name="Straight Arrow Connector 5"/>
          <p:cNvCxnSpPr/>
          <p:nvPr/>
        </p:nvCxnSpPr>
        <p:spPr>
          <a:xfrm flipV="1">
            <a:off x="533400" y="3810000"/>
            <a:ext cx="2362200" cy="1219200"/>
          </a:xfrm>
          <a:prstGeom prst="straightConnector1">
            <a:avLst/>
          </a:prstGeom>
          <a:ln>
            <a:solidFill>
              <a:srgbClr val="C00000"/>
            </a:solidFill>
            <a:tailEnd type="arrow"/>
          </a:ln>
        </p:spPr>
        <p:style>
          <a:lnRef idx="1">
            <a:schemeClr val="accent1"/>
          </a:lnRef>
          <a:fillRef idx="0">
            <a:schemeClr val="accent1"/>
          </a:fillRef>
          <a:effectRef idx="0">
            <a:schemeClr val="accent1"/>
          </a:effectRef>
          <a:fontRef idx="minor">
            <a:schemeClr val="tx1"/>
          </a:fontRef>
        </p:style>
      </p:cxnSp>
      <p:sp>
        <p:nvSpPr>
          <p:cNvPr id="7" name="TextBox 6"/>
          <p:cNvSpPr txBox="1"/>
          <p:nvPr/>
        </p:nvSpPr>
        <p:spPr>
          <a:xfrm>
            <a:off x="0" y="2514600"/>
            <a:ext cx="1295400" cy="461665"/>
          </a:xfrm>
          <a:prstGeom prst="rect">
            <a:avLst/>
          </a:prstGeom>
          <a:solidFill>
            <a:schemeClr val="accent6">
              <a:lumMod val="60000"/>
              <a:lumOff val="40000"/>
            </a:schemeClr>
          </a:solidFill>
        </p:spPr>
        <p:txBody>
          <a:bodyPr wrap="square" rtlCol="0">
            <a:spAutoFit/>
          </a:bodyPr>
          <a:lstStyle/>
          <a:p>
            <a:r>
              <a:rPr lang="en-US" sz="2400" b="1" dirty="0" smtClean="0"/>
              <a:t>Toolbox</a:t>
            </a:r>
            <a:endParaRPr lang="en-US" sz="2400" b="1" dirty="0"/>
          </a:p>
        </p:txBody>
      </p:sp>
      <p:cxnSp>
        <p:nvCxnSpPr>
          <p:cNvPr id="12" name="Straight Arrow Connector 11"/>
          <p:cNvCxnSpPr/>
          <p:nvPr/>
        </p:nvCxnSpPr>
        <p:spPr>
          <a:xfrm>
            <a:off x="533400" y="2971800"/>
            <a:ext cx="1219200" cy="533400"/>
          </a:xfrm>
          <a:prstGeom prst="straightConnector1">
            <a:avLst/>
          </a:prstGeom>
          <a:ln>
            <a:tailEnd type="arrow"/>
          </a:ln>
        </p:spPr>
        <p:style>
          <a:lnRef idx="1">
            <a:schemeClr val="accent2"/>
          </a:lnRef>
          <a:fillRef idx="0">
            <a:schemeClr val="accent2"/>
          </a:fillRef>
          <a:effectRef idx="0">
            <a:schemeClr val="accent2"/>
          </a:effectRef>
          <a:fontRef idx="minor">
            <a:schemeClr val="tx1"/>
          </a:fontRef>
        </p:style>
      </p:cxnSp>
      <p:sp>
        <p:nvSpPr>
          <p:cNvPr id="13" name="TextBox 12"/>
          <p:cNvSpPr txBox="1"/>
          <p:nvPr/>
        </p:nvSpPr>
        <p:spPr>
          <a:xfrm>
            <a:off x="762000" y="152400"/>
            <a:ext cx="1295400" cy="461665"/>
          </a:xfrm>
          <a:prstGeom prst="rect">
            <a:avLst/>
          </a:prstGeom>
          <a:solidFill>
            <a:schemeClr val="accent6">
              <a:lumMod val="40000"/>
              <a:lumOff val="60000"/>
            </a:schemeClr>
          </a:solidFill>
        </p:spPr>
        <p:txBody>
          <a:bodyPr wrap="square" rtlCol="0">
            <a:spAutoFit/>
          </a:bodyPr>
          <a:lstStyle/>
          <a:p>
            <a:r>
              <a:rPr lang="en-US" sz="2400" b="1" dirty="0" smtClean="0"/>
              <a:t>Title bar</a:t>
            </a:r>
            <a:endParaRPr lang="en-US" sz="2400" b="1" dirty="0"/>
          </a:p>
        </p:txBody>
      </p:sp>
      <p:sp>
        <p:nvSpPr>
          <p:cNvPr id="14" name="TextBox 13"/>
          <p:cNvSpPr txBox="1"/>
          <p:nvPr/>
        </p:nvSpPr>
        <p:spPr>
          <a:xfrm>
            <a:off x="3962400" y="381000"/>
            <a:ext cx="1524000" cy="461665"/>
          </a:xfrm>
          <a:prstGeom prst="rect">
            <a:avLst/>
          </a:prstGeom>
          <a:solidFill>
            <a:schemeClr val="accent6">
              <a:lumMod val="40000"/>
              <a:lumOff val="60000"/>
            </a:schemeClr>
          </a:solidFill>
        </p:spPr>
        <p:txBody>
          <a:bodyPr wrap="square" rtlCol="0">
            <a:spAutoFit/>
          </a:bodyPr>
          <a:lstStyle/>
          <a:p>
            <a:r>
              <a:rPr lang="en-US" sz="2400" b="1" dirty="0" smtClean="0"/>
              <a:t>Menu bar</a:t>
            </a:r>
          </a:p>
        </p:txBody>
      </p:sp>
      <p:sp>
        <p:nvSpPr>
          <p:cNvPr id="15" name="TextBox 14"/>
          <p:cNvSpPr txBox="1"/>
          <p:nvPr/>
        </p:nvSpPr>
        <p:spPr>
          <a:xfrm>
            <a:off x="6705600" y="304800"/>
            <a:ext cx="1295400" cy="461665"/>
          </a:xfrm>
          <a:prstGeom prst="rect">
            <a:avLst/>
          </a:prstGeom>
          <a:solidFill>
            <a:schemeClr val="accent6">
              <a:lumMod val="40000"/>
              <a:lumOff val="60000"/>
            </a:schemeClr>
          </a:solidFill>
        </p:spPr>
        <p:txBody>
          <a:bodyPr wrap="square" rtlCol="0">
            <a:spAutoFit/>
          </a:bodyPr>
          <a:lstStyle/>
          <a:p>
            <a:r>
              <a:rPr lang="en-US" sz="2400" b="1" dirty="0" smtClean="0"/>
              <a:t>Tool bar</a:t>
            </a:r>
            <a:endParaRPr lang="en-US" sz="2400" b="1" dirty="0"/>
          </a:p>
        </p:txBody>
      </p:sp>
      <p:cxnSp>
        <p:nvCxnSpPr>
          <p:cNvPr id="17" name="Straight Arrow Connector 16"/>
          <p:cNvCxnSpPr/>
          <p:nvPr/>
        </p:nvCxnSpPr>
        <p:spPr>
          <a:xfrm>
            <a:off x="1676400" y="609600"/>
            <a:ext cx="609600" cy="533400"/>
          </a:xfrm>
          <a:prstGeom prst="straightConnector1">
            <a:avLst/>
          </a:prstGeom>
          <a:ln>
            <a:tailEnd type="arrow"/>
          </a:ln>
        </p:spPr>
        <p:style>
          <a:lnRef idx="1">
            <a:schemeClr val="accent2"/>
          </a:lnRef>
          <a:fillRef idx="0">
            <a:schemeClr val="accent2"/>
          </a:fillRef>
          <a:effectRef idx="0">
            <a:schemeClr val="accent2"/>
          </a:effectRef>
          <a:fontRef idx="minor">
            <a:schemeClr val="tx1"/>
          </a:fontRef>
        </p:style>
      </p:cxnSp>
      <p:cxnSp>
        <p:nvCxnSpPr>
          <p:cNvPr id="19" name="Straight Arrow Connector 18"/>
          <p:cNvCxnSpPr/>
          <p:nvPr/>
        </p:nvCxnSpPr>
        <p:spPr>
          <a:xfrm rot="5400000">
            <a:off x="4000500" y="1028700"/>
            <a:ext cx="533400" cy="152400"/>
          </a:xfrm>
          <a:prstGeom prst="straightConnector1">
            <a:avLst/>
          </a:prstGeom>
          <a:ln>
            <a:tailEnd type="arrow"/>
          </a:ln>
        </p:spPr>
        <p:style>
          <a:lnRef idx="1">
            <a:schemeClr val="accent2"/>
          </a:lnRef>
          <a:fillRef idx="0">
            <a:schemeClr val="accent2"/>
          </a:fillRef>
          <a:effectRef idx="0">
            <a:schemeClr val="accent2"/>
          </a:effectRef>
          <a:fontRef idx="minor">
            <a:schemeClr val="tx1"/>
          </a:fontRef>
        </p:style>
      </p:cxnSp>
      <p:cxnSp>
        <p:nvCxnSpPr>
          <p:cNvPr id="21" name="Straight Arrow Connector 20"/>
          <p:cNvCxnSpPr/>
          <p:nvPr/>
        </p:nvCxnSpPr>
        <p:spPr>
          <a:xfrm rot="10800000" flipV="1">
            <a:off x="5715000" y="685800"/>
            <a:ext cx="1447800" cy="914400"/>
          </a:xfrm>
          <a:prstGeom prst="straightConnector1">
            <a:avLst/>
          </a:prstGeom>
          <a:ln>
            <a:tailEnd type="arrow"/>
          </a:ln>
        </p:spPr>
        <p:style>
          <a:lnRef idx="1">
            <a:schemeClr val="accent2"/>
          </a:lnRef>
          <a:fillRef idx="0">
            <a:schemeClr val="accent2"/>
          </a:fillRef>
          <a:effectRef idx="0">
            <a:schemeClr val="accent2"/>
          </a:effectRef>
          <a:fontRef idx="minor">
            <a:schemeClr val="tx1"/>
          </a:fontRef>
        </p:style>
      </p:cxnSp>
      <p:sp>
        <p:nvSpPr>
          <p:cNvPr id="16" name="TextBox 15"/>
          <p:cNvSpPr txBox="1"/>
          <p:nvPr/>
        </p:nvSpPr>
        <p:spPr>
          <a:xfrm>
            <a:off x="7696200" y="1828800"/>
            <a:ext cx="1447800" cy="1200329"/>
          </a:xfrm>
          <a:prstGeom prst="rect">
            <a:avLst/>
          </a:prstGeom>
          <a:solidFill>
            <a:schemeClr val="accent6">
              <a:lumMod val="40000"/>
              <a:lumOff val="60000"/>
            </a:schemeClr>
          </a:solidFill>
        </p:spPr>
        <p:txBody>
          <a:bodyPr wrap="square" rtlCol="0">
            <a:spAutoFit/>
          </a:bodyPr>
          <a:lstStyle/>
          <a:p>
            <a:r>
              <a:rPr lang="en-US" sz="2400" b="1" dirty="0" smtClean="0"/>
              <a:t>Project explorer window</a:t>
            </a:r>
            <a:endParaRPr lang="en-US" sz="2400" b="1" dirty="0"/>
          </a:p>
        </p:txBody>
      </p:sp>
      <p:cxnSp>
        <p:nvCxnSpPr>
          <p:cNvPr id="20" name="Straight Arrow Connector 19"/>
          <p:cNvCxnSpPr/>
          <p:nvPr/>
        </p:nvCxnSpPr>
        <p:spPr>
          <a:xfrm rot="10800000" flipV="1">
            <a:off x="6858000" y="2438400"/>
            <a:ext cx="914400" cy="304800"/>
          </a:xfrm>
          <a:prstGeom prst="straightConnector1">
            <a:avLst/>
          </a:prstGeom>
          <a:ln>
            <a:solidFill>
              <a:srgbClr val="C00000"/>
            </a:solidFill>
            <a:tailEnd type="arrow"/>
          </a:ln>
        </p:spPr>
        <p:style>
          <a:lnRef idx="1">
            <a:schemeClr val="accent1"/>
          </a:lnRef>
          <a:fillRef idx="0">
            <a:schemeClr val="accent1"/>
          </a:fillRef>
          <a:effectRef idx="0">
            <a:schemeClr val="accent1"/>
          </a:effectRef>
          <a:fontRef idx="minor">
            <a:schemeClr val="tx1"/>
          </a:fontRef>
        </p:style>
      </p:cxnSp>
      <p:sp>
        <p:nvSpPr>
          <p:cNvPr id="22" name="TextBox 21"/>
          <p:cNvSpPr txBox="1"/>
          <p:nvPr/>
        </p:nvSpPr>
        <p:spPr>
          <a:xfrm>
            <a:off x="7467600" y="5657671"/>
            <a:ext cx="1676400" cy="830997"/>
          </a:xfrm>
          <a:prstGeom prst="rect">
            <a:avLst/>
          </a:prstGeom>
          <a:solidFill>
            <a:schemeClr val="accent6">
              <a:lumMod val="40000"/>
              <a:lumOff val="60000"/>
            </a:schemeClr>
          </a:solidFill>
        </p:spPr>
        <p:txBody>
          <a:bodyPr wrap="square" rtlCol="0">
            <a:spAutoFit/>
          </a:bodyPr>
          <a:lstStyle/>
          <a:p>
            <a:r>
              <a:rPr lang="en-US" sz="2400" b="1" dirty="0" smtClean="0"/>
              <a:t>Properties window</a:t>
            </a:r>
            <a:endParaRPr lang="en-US" sz="2400" b="1" dirty="0"/>
          </a:p>
        </p:txBody>
      </p:sp>
      <p:cxnSp>
        <p:nvCxnSpPr>
          <p:cNvPr id="31" name="Straight Arrow Connector 30"/>
          <p:cNvCxnSpPr/>
          <p:nvPr/>
        </p:nvCxnSpPr>
        <p:spPr>
          <a:xfrm rot="10800000">
            <a:off x="7162800" y="4648200"/>
            <a:ext cx="1447800" cy="990600"/>
          </a:xfrm>
          <a:prstGeom prst="straightConnector1">
            <a:avLst/>
          </a:prstGeom>
          <a:ln>
            <a:solidFill>
              <a:srgbClr val="C00000"/>
            </a:solidFill>
            <a:tailEnd type="arrow"/>
          </a:ln>
        </p:spPr>
        <p:style>
          <a:lnRef idx="1">
            <a:schemeClr val="accent1"/>
          </a:lnRef>
          <a:fillRef idx="0">
            <a:schemeClr val="accent1"/>
          </a:fillRef>
          <a:effectRef idx="0">
            <a:schemeClr val="accent1"/>
          </a:effectRef>
          <a:fontRef idx="minor">
            <a:schemeClr val="tx1"/>
          </a:fontRef>
        </p:style>
      </p:cxnSp>
      <p:pic>
        <p:nvPicPr>
          <p:cNvPr id="32" name="Picture 2" descr="http://1.bp.blogspot.com/-pCpcA5J_WBo/TqYtQpfhqcI/AAAAAAAAAbQ/l71cMHQ3GiU/s1600/00_Form+Layout+of+Visual+Basic+6.0.jpg"/>
          <p:cNvPicPr>
            <a:picLocks noChangeAspect="1" noChangeArrowheads="1"/>
          </p:cNvPicPr>
          <p:nvPr/>
        </p:nvPicPr>
        <p:blipFill>
          <a:blip r:embed="rId5"/>
          <a:srcRect/>
          <a:stretch>
            <a:fillRect/>
          </a:stretch>
        </p:blipFill>
        <p:spPr bwMode="auto">
          <a:xfrm>
            <a:off x="2514600" y="4191000"/>
            <a:ext cx="2286000" cy="1624961"/>
          </a:xfrm>
          <a:prstGeom prst="rect">
            <a:avLst/>
          </a:prstGeom>
          <a:noFill/>
        </p:spPr>
      </p:pic>
      <p:sp>
        <p:nvSpPr>
          <p:cNvPr id="33" name="TextBox 32"/>
          <p:cNvSpPr txBox="1"/>
          <p:nvPr/>
        </p:nvSpPr>
        <p:spPr>
          <a:xfrm>
            <a:off x="2514600" y="6172200"/>
            <a:ext cx="3200400" cy="461665"/>
          </a:xfrm>
          <a:prstGeom prst="rect">
            <a:avLst/>
          </a:prstGeom>
          <a:solidFill>
            <a:schemeClr val="accent6">
              <a:lumMod val="40000"/>
              <a:lumOff val="60000"/>
            </a:schemeClr>
          </a:solidFill>
        </p:spPr>
        <p:txBody>
          <a:bodyPr wrap="square" rtlCol="0">
            <a:spAutoFit/>
          </a:bodyPr>
          <a:lstStyle/>
          <a:p>
            <a:r>
              <a:rPr lang="en-US" sz="2400" b="1" dirty="0" smtClean="0"/>
              <a:t>Form layout window</a:t>
            </a:r>
            <a:endParaRPr lang="en-US" sz="2400" b="1" dirty="0"/>
          </a:p>
        </p:txBody>
      </p:sp>
      <p:cxnSp>
        <p:nvCxnSpPr>
          <p:cNvPr id="35" name="Straight Arrow Connector 34"/>
          <p:cNvCxnSpPr/>
          <p:nvPr/>
        </p:nvCxnSpPr>
        <p:spPr>
          <a:xfrm rot="16200000" flipV="1">
            <a:off x="3124200" y="5638800"/>
            <a:ext cx="990600" cy="76200"/>
          </a:xfrm>
          <a:prstGeom prst="straightConnector1">
            <a:avLst/>
          </a:prstGeom>
          <a:ln>
            <a:solidFill>
              <a:srgbClr val="C00000"/>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ransition>
    <p:dissolve/>
    <p:sndAc>
      <p:stSnd>
        <p:snd r:embed="rId2" name="chimes.wav" builtIn="1"/>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slide(fromBottom)">
                                      <p:cBhvr>
                                        <p:cTn id="7" dur="20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4"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slide(fromBottom)">
                                      <p:cBhvr>
                                        <p:cTn id="12" dur="20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12" presetClass="entr" presetSubtype="4" fill="hold" grpId="0" nodeType="clickEffect">
                                  <p:stCondLst>
                                    <p:cond delay="0"/>
                                  </p:stCondLst>
                                  <p:childTnLst>
                                    <p:set>
                                      <p:cBhvr>
                                        <p:cTn id="16" dur="1" fill="hold">
                                          <p:stCondLst>
                                            <p:cond delay="0"/>
                                          </p:stCondLst>
                                        </p:cTn>
                                        <p:tgtEl>
                                          <p:spTgt spid="13"/>
                                        </p:tgtEl>
                                        <p:attrNameLst>
                                          <p:attrName>style.visibility</p:attrName>
                                        </p:attrNameLst>
                                      </p:cBhvr>
                                      <p:to>
                                        <p:strVal val="visible"/>
                                      </p:to>
                                    </p:set>
                                    <p:animEffect transition="in" filter="slide(fromBottom)">
                                      <p:cBhvr>
                                        <p:cTn id="17" dur="2000"/>
                                        <p:tgtEl>
                                          <p:spTgt spid="13"/>
                                        </p:tgtEl>
                                      </p:cBhvr>
                                    </p:animEffect>
                                  </p:childTnLst>
                                </p:cTn>
                              </p:par>
                            </p:childTnLst>
                          </p:cTn>
                        </p:par>
                      </p:childTnLst>
                    </p:cTn>
                  </p:par>
                  <p:par>
                    <p:cTn id="18" fill="hold">
                      <p:stCondLst>
                        <p:cond delay="indefinite"/>
                      </p:stCondLst>
                      <p:childTnLst>
                        <p:par>
                          <p:cTn id="19" fill="hold">
                            <p:stCondLst>
                              <p:cond delay="0"/>
                            </p:stCondLst>
                            <p:childTnLst>
                              <p:par>
                                <p:cTn id="20" presetID="12" presetClass="entr" presetSubtype="4" fill="hold" grpId="0" nodeType="clickEffect">
                                  <p:stCondLst>
                                    <p:cond delay="0"/>
                                  </p:stCondLst>
                                  <p:childTnLst>
                                    <p:set>
                                      <p:cBhvr>
                                        <p:cTn id="21" dur="1" fill="hold">
                                          <p:stCondLst>
                                            <p:cond delay="0"/>
                                          </p:stCondLst>
                                        </p:cTn>
                                        <p:tgtEl>
                                          <p:spTgt spid="14"/>
                                        </p:tgtEl>
                                        <p:attrNameLst>
                                          <p:attrName>style.visibility</p:attrName>
                                        </p:attrNameLst>
                                      </p:cBhvr>
                                      <p:to>
                                        <p:strVal val="visible"/>
                                      </p:to>
                                    </p:set>
                                    <p:animEffect transition="in" filter="slide(fromBottom)">
                                      <p:cBhvr>
                                        <p:cTn id="22" dur="2000"/>
                                        <p:tgtEl>
                                          <p:spTgt spid="14"/>
                                        </p:tgtEl>
                                      </p:cBhvr>
                                    </p:animEffect>
                                  </p:childTnLst>
                                </p:cTn>
                              </p:par>
                            </p:childTnLst>
                          </p:cTn>
                        </p:par>
                      </p:childTnLst>
                    </p:cTn>
                  </p:par>
                  <p:par>
                    <p:cTn id="23" fill="hold">
                      <p:stCondLst>
                        <p:cond delay="indefinite"/>
                      </p:stCondLst>
                      <p:childTnLst>
                        <p:par>
                          <p:cTn id="24" fill="hold">
                            <p:stCondLst>
                              <p:cond delay="0"/>
                            </p:stCondLst>
                            <p:childTnLst>
                              <p:par>
                                <p:cTn id="25" presetID="12" presetClass="entr" presetSubtype="4" fill="hold" grpId="0" nodeType="clickEffect">
                                  <p:stCondLst>
                                    <p:cond delay="0"/>
                                  </p:stCondLst>
                                  <p:childTnLst>
                                    <p:set>
                                      <p:cBhvr>
                                        <p:cTn id="26" dur="1" fill="hold">
                                          <p:stCondLst>
                                            <p:cond delay="0"/>
                                          </p:stCondLst>
                                        </p:cTn>
                                        <p:tgtEl>
                                          <p:spTgt spid="15"/>
                                        </p:tgtEl>
                                        <p:attrNameLst>
                                          <p:attrName>style.visibility</p:attrName>
                                        </p:attrNameLst>
                                      </p:cBhvr>
                                      <p:to>
                                        <p:strVal val="visible"/>
                                      </p:to>
                                    </p:set>
                                    <p:animEffect transition="in" filter="slide(fromBottom)">
                                      <p:cBhvr>
                                        <p:cTn id="27" dur="2000"/>
                                        <p:tgtEl>
                                          <p:spTgt spid="15"/>
                                        </p:tgtEl>
                                      </p:cBhvr>
                                    </p:animEffect>
                                  </p:childTnLst>
                                </p:cTn>
                              </p:par>
                            </p:childTnLst>
                          </p:cTn>
                        </p:par>
                      </p:childTnLst>
                    </p:cTn>
                  </p:par>
                  <p:par>
                    <p:cTn id="28" fill="hold">
                      <p:stCondLst>
                        <p:cond delay="indefinite"/>
                      </p:stCondLst>
                      <p:childTnLst>
                        <p:par>
                          <p:cTn id="29" fill="hold">
                            <p:stCondLst>
                              <p:cond delay="0"/>
                            </p:stCondLst>
                            <p:childTnLst>
                              <p:par>
                                <p:cTn id="30" presetID="12" presetClass="entr" presetSubtype="4" fill="hold" grpId="0" nodeType="clickEffect">
                                  <p:stCondLst>
                                    <p:cond delay="0"/>
                                  </p:stCondLst>
                                  <p:childTnLst>
                                    <p:set>
                                      <p:cBhvr>
                                        <p:cTn id="31" dur="1" fill="hold">
                                          <p:stCondLst>
                                            <p:cond delay="0"/>
                                          </p:stCondLst>
                                        </p:cTn>
                                        <p:tgtEl>
                                          <p:spTgt spid="16"/>
                                        </p:tgtEl>
                                        <p:attrNameLst>
                                          <p:attrName>style.visibility</p:attrName>
                                        </p:attrNameLst>
                                      </p:cBhvr>
                                      <p:to>
                                        <p:strVal val="visible"/>
                                      </p:to>
                                    </p:set>
                                    <p:animEffect transition="in" filter="slide(fromBottom)">
                                      <p:cBhvr>
                                        <p:cTn id="32" dur="2000"/>
                                        <p:tgtEl>
                                          <p:spTgt spid="16"/>
                                        </p:tgtEl>
                                      </p:cBhvr>
                                    </p:animEffect>
                                  </p:childTnLst>
                                </p:cTn>
                              </p:par>
                            </p:childTnLst>
                          </p:cTn>
                        </p:par>
                      </p:childTnLst>
                    </p:cTn>
                  </p:par>
                  <p:par>
                    <p:cTn id="33" fill="hold">
                      <p:stCondLst>
                        <p:cond delay="indefinite"/>
                      </p:stCondLst>
                      <p:childTnLst>
                        <p:par>
                          <p:cTn id="34" fill="hold">
                            <p:stCondLst>
                              <p:cond delay="0"/>
                            </p:stCondLst>
                            <p:childTnLst>
                              <p:par>
                                <p:cTn id="35" presetID="12" presetClass="entr" presetSubtype="4" fill="hold" grpId="0" nodeType="clickEffect">
                                  <p:stCondLst>
                                    <p:cond delay="0"/>
                                  </p:stCondLst>
                                  <p:childTnLst>
                                    <p:set>
                                      <p:cBhvr>
                                        <p:cTn id="36" dur="1" fill="hold">
                                          <p:stCondLst>
                                            <p:cond delay="0"/>
                                          </p:stCondLst>
                                        </p:cTn>
                                        <p:tgtEl>
                                          <p:spTgt spid="22"/>
                                        </p:tgtEl>
                                        <p:attrNameLst>
                                          <p:attrName>style.visibility</p:attrName>
                                        </p:attrNameLst>
                                      </p:cBhvr>
                                      <p:to>
                                        <p:strVal val="visible"/>
                                      </p:to>
                                    </p:set>
                                    <p:animEffect transition="in" filter="slide(fromBottom)">
                                      <p:cBhvr>
                                        <p:cTn id="37" dur="2000"/>
                                        <p:tgtEl>
                                          <p:spTgt spid="22"/>
                                        </p:tgtEl>
                                      </p:cBhvr>
                                    </p:animEffect>
                                  </p:childTnLst>
                                </p:cTn>
                              </p:par>
                            </p:childTnLst>
                          </p:cTn>
                        </p:par>
                      </p:childTnLst>
                    </p:cTn>
                  </p:par>
                  <p:par>
                    <p:cTn id="38" fill="hold">
                      <p:stCondLst>
                        <p:cond delay="indefinite"/>
                      </p:stCondLst>
                      <p:childTnLst>
                        <p:par>
                          <p:cTn id="39" fill="hold">
                            <p:stCondLst>
                              <p:cond delay="0"/>
                            </p:stCondLst>
                            <p:childTnLst>
                              <p:par>
                                <p:cTn id="40" presetID="12" presetClass="entr" presetSubtype="4" fill="hold" nodeType="clickEffect">
                                  <p:stCondLst>
                                    <p:cond delay="0"/>
                                  </p:stCondLst>
                                  <p:childTnLst>
                                    <p:set>
                                      <p:cBhvr>
                                        <p:cTn id="41" dur="1" fill="hold">
                                          <p:stCondLst>
                                            <p:cond delay="0"/>
                                          </p:stCondLst>
                                        </p:cTn>
                                        <p:tgtEl>
                                          <p:spTgt spid="32"/>
                                        </p:tgtEl>
                                        <p:attrNameLst>
                                          <p:attrName>style.visibility</p:attrName>
                                        </p:attrNameLst>
                                      </p:cBhvr>
                                      <p:to>
                                        <p:strVal val="visible"/>
                                      </p:to>
                                    </p:set>
                                    <p:animEffect transition="in" filter="slide(fromBottom)">
                                      <p:cBhvr>
                                        <p:cTn id="42" dur="500"/>
                                        <p:tgtEl>
                                          <p:spTgt spid="32"/>
                                        </p:tgtEl>
                                      </p:cBhvr>
                                    </p:animEffect>
                                  </p:childTnLst>
                                </p:cTn>
                              </p:par>
                            </p:childTnLst>
                          </p:cTn>
                        </p:par>
                      </p:childTnLst>
                    </p:cTn>
                  </p:par>
                  <p:par>
                    <p:cTn id="43" fill="hold">
                      <p:stCondLst>
                        <p:cond delay="indefinite"/>
                      </p:stCondLst>
                      <p:childTnLst>
                        <p:par>
                          <p:cTn id="44" fill="hold">
                            <p:stCondLst>
                              <p:cond delay="0"/>
                            </p:stCondLst>
                            <p:childTnLst>
                              <p:par>
                                <p:cTn id="45" presetID="12" presetClass="entr" presetSubtype="4" fill="hold" grpId="0" nodeType="clickEffect">
                                  <p:stCondLst>
                                    <p:cond delay="0"/>
                                  </p:stCondLst>
                                  <p:childTnLst>
                                    <p:set>
                                      <p:cBhvr>
                                        <p:cTn id="46" dur="1" fill="hold">
                                          <p:stCondLst>
                                            <p:cond delay="0"/>
                                          </p:stCondLst>
                                        </p:cTn>
                                        <p:tgtEl>
                                          <p:spTgt spid="33"/>
                                        </p:tgtEl>
                                        <p:attrNameLst>
                                          <p:attrName>style.visibility</p:attrName>
                                        </p:attrNameLst>
                                      </p:cBhvr>
                                      <p:to>
                                        <p:strVal val="visible"/>
                                      </p:to>
                                    </p:set>
                                    <p:animEffect transition="in" filter="slide(fromBottom)">
                                      <p:cBhvr>
                                        <p:cTn id="47" dur="20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7" grpId="0" animBg="1"/>
      <p:bldP spid="13" grpId="0" animBg="1"/>
      <p:bldP spid="14" grpId="0" animBg="1"/>
      <p:bldP spid="15" grpId="0" animBg="1"/>
      <p:bldP spid="16" grpId="0" animBg="1"/>
      <p:bldP spid="22" grpId="0" animBg="1"/>
      <p:bldP spid="33"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noChangeArrowheads="1"/>
          </p:cNvPicPr>
          <p:nvPr/>
        </p:nvPicPr>
        <p:blipFill>
          <a:blip r:embed="rId3">
            <a:duotone>
              <a:schemeClr val="accent6">
                <a:shade val="45000"/>
                <a:satMod val="135000"/>
              </a:schemeClr>
              <a:prstClr val="white"/>
            </a:duotone>
            <a:lum bright="10000"/>
          </a:blip>
          <a:srcRect l="3333" t="4444" r="2500" b="21111"/>
          <a:stretch>
            <a:fillRect/>
          </a:stretch>
        </p:blipFill>
        <p:spPr bwMode="auto">
          <a:xfrm>
            <a:off x="0" y="0"/>
            <a:ext cx="9144000" cy="6858000"/>
          </a:xfrm>
          <a:prstGeom prst="rect">
            <a:avLst/>
          </a:prstGeom>
          <a:noFill/>
          <a:effectLst>
            <a:outerShdw blurRad="393700" dist="50800" dir="5400000" algn="ctr" rotWithShape="0">
              <a:srgbClr val="000000">
                <a:alpha val="43137"/>
              </a:srgbClr>
            </a:outerShdw>
          </a:effectLst>
        </p:spPr>
      </p:pic>
      <p:sp>
        <p:nvSpPr>
          <p:cNvPr id="3" name="TextBox 2"/>
          <p:cNvSpPr txBox="1"/>
          <p:nvPr/>
        </p:nvSpPr>
        <p:spPr>
          <a:xfrm>
            <a:off x="685800" y="609600"/>
            <a:ext cx="3352800" cy="646331"/>
          </a:xfrm>
          <a:prstGeom prst="rect">
            <a:avLst/>
          </a:prstGeom>
          <a:solidFill>
            <a:schemeClr val="accent5">
              <a:lumMod val="40000"/>
              <a:lumOff val="60000"/>
            </a:schemeClr>
          </a:solidFill>
        </p:spPr>
        <p:txBody>
          <a:bodyPr wrap="square" rtlCol="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marL="342900" indent="-342900">
              <a:buFont typeface="+mj-lt"/>
              <a:buAutoNum type="arabicPeriod"/>
            </a:pPr>
            <a:r>
              <a:rPr lang="en-US" sz="36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Form Window</a:t>
            </a:r>
            <a:endParaRPr lang="en-US" sz="36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
        <p:nvSpPr>
          <p:cNvPr id="4" name="TextBox 3"/>
          <p:cNvSpPr txBox="1"/>
          <p:nvPr/>
        </p:nvSpPr>
        <p:spPr>
          <a:xfrm>
            <a:off x="304800" y="2286000"/>
            <a:ext cx="3505200" cy="3539430"/>
          </a:xfrm>
          <a:prstGeom prst="rect">
            <a:avLst/>
          </a:prstGeom>
          <a:noFill/>
        </p:spPr>
        <p:txBody>
          <a:bodyPr wrap="square" rtlCol="0">
            <a:spAutoFit/>
          </a:bodyPr>
          <a:lstStyle/>
          <a:p>
            <a:r>
              <a:rPr lang="en-US" sz="2800" dirty="0" smtClean="0">
                <a:solidFill>
                  <a:srgbClr val="002060"/>
                </a:solidFill>
              </a:rPr>
              <a:t>Form window contains a form named form 1. the user provide the input through various control on the form and the output of the program is also displayed on the form. </a:t>
            </a:r>
            <a:endParaRPr lang="en-US" sz="2800" dirty="0">
              <a:solidFill>
                <a:srgbClr val="002060"/>
              </a:solidFill>
            </a:endParaRPr>
          </a:p>
        </p:txBody>
      </p:sp>
      <p:pic>
        <p:nvPicPr>
          <p:cNvPr id="34818" name="Picture 2" descr="http://www.williamscomputerconsulting.com/images/visual_basic_6.JPG"/>
          <p:cNvPicPr>
            <a:picLocks noChangeAspect="1" noChangeArrowheads="1"/>
          </p:cNvPicPr>
          <p:nvPr/>
        </p:nvPicPr>
        <p:blipFill>
          <a:blip r:embed="rId4"/>
          <a:srcRect l="10179" t="16667" r="33839" b="28571"/>
          <a:stretch>
            <a:fillRect/>
          </a:stretch>
        </p:blipFill>
        <p:spPr bwMode="auto">
          <a:xfrm>
            <a:off x="4572000" y="990600"/>
            <a:ext cx="4114800" cy="4648200"/>
          </a:xfrm>
          <a:prstGeom prst="rect">
            <a:avLst/>
          </a:prstGeom>
          <a:noFill/>
        </p:spPr>
      </p:pic>
    </p:spTree>
  </p:cSld>
  <p:clrMapOvr>
    <a:masterClrMapping/>
  </p:clrMapOvr>
  <p:transition>
    <p:dissolve/>
    <p:sndAc>
      <p:stSnd>
        <p:snd r:embed="rId2" name="chimes.wav" builtIn="1"/>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4" presetClass="emph" presetSubtype="0" fill="hold" grpId="0" nodeType="clickEffect">
                                  <p:stCondLst>
                                    <p:cond delay="0"/>
                                  </p:stCondLst>
                                  <p:iterate type="lt">
                                    <p:tmPct val="10000"/>
                                  </p:iterate>
                                  <p:childTnLst>
                                    <p:animMotion origin="layout" path="M 0.0 0.0 L 0.0 -0.07213" pathEditMode="relative" ptsTypes="">
                                      <p:cBhvr>
                                        <p:cTn id="6" dur="250" accel="50000" decel="50000" autoRev="1" fill="hold">
                                          <p:stCondLst>
                                            <p:cond delay="0"/>
                                          </p:stCondLst>
                                        </p:cTn>
                                        <p:tgtEl>
                                          <p:spTgt spid="3"/>
                                        </p:tgtEl>
                                        <p:attrNameLst>
                                          <p:attrName>ppt_x</p:attrName>
                                          <p:attrName>ppt_y</p:attrName>
                                        </p:attrNameLst>
                                      </p:cBhvr>
                                    </p:animMotion>
                                    <p:animRot by="1500000">
                                      <p:cBhvr>
                                        <p:cTn id="7" dur="125" fill="hold">
                                          <p:stCondLst>
                                            <p:cond delay="0"/>
                                          </p:stCondLst>
                                        </p:cTn>
                                        <p:tgtEl>
                                          <p:spTgt spid="3"/>
                                        </p:tgtEl>
                                        <p:attrNameLst>
                                          <p:attrName>r</p:attrName>
                                        </p:attrNameLst>
                                      </p:cBhvr>
                                    </p:animRot>
                                    <p:animRot by="-1500000">
                                      <p:cBhvr>
                                        <p:cTn id="8" dur="125" fill="hold">
                                          <p:stCondLst>
                                            <p:cond delay="125"/>
                                          </p:stCondLst>
                                        </p:cTn>
                                        <p:tgtEl>
                                          <p:spTgt spid="3"/>
                                        </p:tgtEl>
                                        <p:attrNameLst>
                                          <p:attrName>r</p:attrName>
                                        </p:attrNameLst>
                                      </p:cBhvr>
                                    </p:animRot>
                                    <p:animRot by="-1500000">
                                      <p:cBhvr>
                                        <p:cTn id="9" dur="125" fill="hold">
                                          <p:stCondLst>
                                            <p:cond delay="250"/>
                                          </p:stCondLst>
                                        </p:cTn>
                                        <p:tgtEl>
                                          <p:spTgt spid="3"/>
                                        </p:tgtEl>
                                        <p:attrNameLst>
                                          <p:attrName>r</p:attrName>
                                        </p:attrNameLst>
                                      </p:cBhvr>
                                    </p:animRot>
                                    <p:animRot by="1500000">
                                      <p:cBhvr>
                                        <p:cTn id="10" dur="125" fill="hold">
                                          <p:stCondLst>
                                            <p:cond delay="375"/>
                                          </p:stCondLst>
                                        </p:cTn>
                                        <p:tgtEl>
                                          <p:spTgt spid="3"/>
                                        </p:tgtEl>
                                        <p:attrNameLst>
                                          <p:attrName>r</p:attrName>
                                        </p:attrNameLst>
                                      </p:cBhvr>
                                    </p:animRot>
                                  </p:childTnLst>
                                </p:cTn>
                              </p:par>
                            </p:childTnLst>
                          </p:cTn>
                        </p:par>
                      </p:childTnLst>
                    </p:cTn>
                  </p:par>
                  <p:par>
                    <p:cTn id="11" fill="hold">
                      <p:stCondLst>
                        <p:cond delay="indefinite"/>
                      </p:stCondLst>
                      <p:childTnLst>
                        <p:par>
                          <p:cTn id="12" fill="hold">
                            <p:stCondLst>
                              <p:cond delay="0"/>
                            </p:stCondLst>
                            <p:childTnLst>
                              <p:par>
                                <p:cTn id="13" presetID="18" presetClass="emph" presetSubtype="0" fill="hold" grpId="0" nodeType="clickEffect">
                                  <p:stCondLst>
                                    <p:cond delay="0"/>
                                  </p:stCondLst>
                                  <p:iterate type="lt">
                                    <p:tmPct val="4000"/>
                                  </p:iterate>
                                  <p:childTnLst>
                                    <p:set>
                                      <p:cBhvr override="childStyle">
                                        <p:cTn id="14" dur="3000" fill="hold"/>
                                        <p:tgtEl>
                                          <p:spTgt spid="4"/>
                                        </p:tgtEl>
                                        <p:attrNameLst>
                                          <p:attrName>style.textDecorationUnderline</p:attrName>
                                        </p:attrNameLst>
                                      </p:cBhvr>
                                      <p:to>
                                        <p:strVal val="true"/>
                                      </p:to>
                                    </p:set>
                                  </p:childTnLst>
                                </p:cTn>
                              </p:par>
                            </p:childTnLst>
                          </p:cTn>
                        </p:par>
                      </p:childTnLst>
                    </p:cTn>
                  </p:par>
                  <p:par>
                    <p:cTn id="15" fill="hold">
                      <p:stCondLst>
                        <p:cond delay="indefinite"/>
                      </p:stCondLst>
                      <p:childTnLst>
                        <p:par>
                          <p:cTn id="16" fill="hold">
                            <p:stCondLst>
                              <p:cond delay="0"/>
                            </p:stCondLst>
                            <p:childTnLst>
                              <p:par>
                                <p:cTn id="17" presetID="12" presetClass="entr" presetSubtype="4" fill="hold" nodeType="clickEffect">
                                  <p:stCondLst>
                                    <p:cond delay="0"/>
                                  </p:stCondLst>
                                  <p:childTnLst>
                                    <p:set>
                                      <p:cBhvr>
                                        <p:cTn id="18" dur="1" fill="hold">
                                          <p:stCondLst>
                                            <p:cond delay="0"/>
                                          </p:stCondLst>
                                        </p:cTn>
                                        <p:tgtEl>
                                          <p:spTgt spid="34818"/>
                                        </p:tgtEl>
                                        <p:attrNameLst>
                                          <p:attrName>style.visibility</p:attrName>
                                        </p:attrNameLst>
                                      </p:cBhvr>
                                      <p:to>
                                        <p:strVal val="visible"/>
                                      </p:to>
                                    </p:set>
                                    <p:animEffect transition="in" filter="slide(fromBottom)">
                                      <p:cBhvr>
                                        <p:cTn id="19" dur="500"/>
                                        <p:tgtEl>
                                          <p:spTgt spid="348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noChangeArrowheads="1"/>
          </p:cNvPicPr>
          <p:nvPr/>
        </p:nvPicPr>
        <p:blipFill>
          <a:blip r:embed="rId3">
            <a:duotone>
              <a:schemeClr val="accent6">
                <a:shade val="45000"/>
                <a:satMod val="135000"/>
              </a:schemeClr>
              <a:prstClr val="white"/>
            </a:duotone>
            <a:lum bright="10000"/>
          </a:blip>
          <a:srcRect l="3333" t="4444" r="2500" b="21111"/>
          <a:stretch>
            <a:fillRect/>
          </a:stretch>
        </p:blipFill>
        <p:spPr bwMode="auto">
          <a:xfrm>
            <a:off x="0" y="0"/>
            <a:ext cx="9144000" cy="6858000"/>
          </a:xfrm>
          <a:prstGeom prst="rect">
            <a:avLst/>
          </a:prstGeom>
          <a:noFill/>
          <a:effectLst>
            <a:outerShdw blurRad="393700" dist="50800" dir="5400000" algn="ctr" rotWithShape="0">
              <a:srgbClr val="000000">
                <a:alpha val="43137"/>
              </a:srgbClr>
            </a:outerShdw>
          </a:effectLst>
        </p:spPr>
      </p:pic>
      <p:pic>
        <p:nvPicPr>
          <p:cNvPr id="35842" name="Picture 2" descr="http://1.bp.blogspot.com/-pCpcA5J_WBo/TqYtQpfhqcI/AAAAAAAAAbQ/l71cMHQ3GiU/s1600/00_Form+Layout+of+Visual+Basic+6.0.jpg"/>
          <p:cNvPicPr>
            <a:picLocks noChangeAspect="1" noChangeArrowheads="1"/>
          </p:cNvPicPr>
          <p:nvPr/>
        </p:nvPicPr>
        <p:blipFill>
          <a:blip r:embed="rId4"/>
          <a:srcRect/>
          <a:stretch>
            <a:fillRect/>
          </a:stretch>
        </p:blipFill>
        <p:spPr bwMode="auto">
          <a:xfrm>
            <a:off x="4648200" y="762000"/>
            <a:ext cx="4059245" cy="5410200"/>
          </a:xfrm>
          <a:prstGeom prst="rect">
            <a:avLst/>
          </a:prstGeom>
          <a:noFill/>
        </p:spPr>
      </p:pic>
      <p:sp>
        <p:nvSpPr>
          <p:cNvPr id="4" name="TextBox 3"/>
          <p:cNvSpPr txBox="1"/>
          <p:nvPr/>
        </p:nvSpPr>
        <p:spPr>
          <a:xfrm>
            <a:off x="228600" y="609600"/>
            <a:ext cx="4267200" cy="584775"/>
          </a:xfrm>
          <a:prstGeom prst="rect">
            <a:avLst/>
          </a:prstGeom>
          <a:solidFill>
            <a:schemeClr val="accent5">
              <a:lumMod val="60000"/>
              <a:lumOff val="40000"/>
            </a:schemeClr>
          </a:solidFill>
        </p:spPr>
        <p:txBody>
          <a:bodyPr wrap="square" rtlCol="0">
            <a:spAutoFit/>
            <a:scene3d>
              <a:camera prst="orthographicFront"/>
              <a:lightRig rig="flat" dir="tl">
                <a:rot lat="0" lon="0" rev="6600000"/>
              </a:lightRig>
            </a:scene3d>
            <a:sp3d extrusionH="25400" contourW="8890">
              <a:bevelT w="38100" h="31750"/>
              <a:contourClr>
                <a:schemeClr val="accent2">
                  <a:shade val="75000"/>
                </a:schemeClr>
              </a:contourClr>
            </a:sp3d>
          </a:bodyPr>
          <a:lstStyle/>
          <a:p>
            <a:r>
              <a:rPr lang="en-US" sz="32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2. Form Layout Window</a:t>
            </a:r>
            <a:endParaRPr lang="en-US" sz="32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
        <p:nvSpPr>
          <p:cNvPr id="5" name="TextBox 4"/>
          <p:cNvSpPr txBox="1"/>
          <p:nvPr/>
        </p:nvSpPr>
        <p:spPr>
          <a:xfrm>
            <a:off x="381000" y="1676400"/>
            <a:ext cx="3886200" cy="4832092"/>
          </a:xfrm>
          <a:prstGeom prst="rect">
            <a:avLst/>
          </a:prstGeom>
          <a:noFill/>
        </p:spPr>
        <p:txBody>
          <a:bodyPr wrap="square" rtlCol="0">
            <a:spAutoFit/>
          </a:bodyPr>
          <a:lstStyle/>
          <a:p>
            <a:r>
              <a:rPr lang="en-US" sz="2800" dirty="0" smtClean="0">
                <a:solidFill>
                  <a:srgbClr val="002060"/>
                </a:solidFill>
              </a:rPr>
              <a:t>Form layout window is used to specify the position of the program window (or form) on the computer screen when the program is executed. The position of the form on the screen can be adjusted by dragging the form with the mouse to the desired position.</a:t>
            </a:r>
            <a:endParaRPr lang="en-US" sz="2800" dirty="0">
              <a:solidFill>
                <a:srgbClr val="002060"/>
              </a:solidFill>
            </a:endParaRPr>
          </a:p>
        </p:txBody>
      </p:sp>
    </p:spTree>
  </p:cSld>
  <p:clrMapOvr>
    <a:masterClrMapping/>
  </p:clrMapOvr>
  <p:transition>
    <p:sndAc>
      <p:stSnd>
        <p:snd r:embed="rId2" name="chimes.wav" builtIn="1"/>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4" presetClass="emph" presetSubtype="0" fill="hold" grpId="0" nodeType="clickEffect">
                                  <p:stCondLst>
                                    <p:cond delay="0"/>
                                  </p:stCondLst>
                                  <p:iterate type="lt">
                                    <p:tmPct val="10000"/>
                                  </p:iterate>
                                  <p:childTnLst>
                                    <p:animMotion origin="layout" path="M 0.0 0.0 L 0.0 -0.07213" pathEditMode="relative" ptsTypes="">
                                      <p:cBhvr>
                                        <p:cTn id="6" dur="250" accel="50000" decel="50000" autoRev="1" fill="hold">
                                          <p:stCondLst>
                                            <p:cond delay="0"/>
                                          </p:stCondLst>
                                        </p:cTn>
                                        <p:tgtEl>
                                          <p:spTgt spid="4"/>
                                        </p:tgtEl>
                                        <p:attrNameLst>
                                          <p:attrName>ppt_x</p:attrName>
                                          <p:attrName>ppt_y</p:attrName>
                                        </p:attrNameLst>
                                      </p:cBhvr>
                                    </p:animMotion>
                                    <p:animRot by="1500000">
                                      <p:cBhvr>
                                        <p:cTn id="7" dur="125" fill="hold">
                                          <p:stCondLst>
                                            <p:cond delay="0"/>
                                          </p:stCondLst>
                                        </p:cTn>
                                        <p:tgtEl>
                                          <p:spTgt spid="4"/>
                                        </p:tgtEl>
                                        <p:attrNameLst>
                                          <p:attrName>r</p:attrName>
                                        </p:attrNameLst>
                                      </p:cBhvr>
                                    </p:animRot>
                                    <p:animRot by="-1500000">
                                      <p:cBhvr>
                                        <p:cTn id="8" dur="125" fill="hold">
                                          <p:stCondLst>
                                            <p:cond delay="125"/>
                                          </p:stCondLst>
                                        </p:cTn>
                                        <p:tgtEl>
                                          <p:spTgt spid="4"/>
                                        </p:tgtEl>
                                        <p:attrNameLst>
                                          <p:attrName>r</p:attrName>
                                        </p:attrNameLst>
                                      </p:cBhvr>
                                    </p:animRot>
                                    <p:animRot by="-1500000">
                                      <p:cBhvr>
                                        <p:cTn id="9" dur="125" fill="hold">
                                          <p:stCondLst>
                                            <p:cond delay="250"/>
                                          </p:stCondLst>
                                        </p:cTn>
                                        <p:tgtEl>
                                          <p:spTgt spid="4"/>
                                        </p:tgtEl>
                                        <p:attrNameLst>
                                          <p:attrName>r</p:attrName>
                                        </p:attrNameLst>
                                      </p:cBhvr>
                                    </p:animRot>
                                    <p:animRot by="1500000">
                                      <p:cBhvr>
                                        <p:cTn id="10" dur="125" fill="hold">
                                          <p:stCondLst>
                                            <p:cond delay="375"/>
                                          </p:stCondLst>
                                        </p:cTn>
                                        <p:tgtEl>
                                          <p:spTgt spid="4"/>
                                        </p:tgtEl>
                                        <p:attrNameLst>
                                          <p:attrName>r</p:attrName>
                                        </p:attrNameLst>
                                      </p:cBhvr>
                                    </p:animRot>
                                  </p:childTnLst>
                                </p:cTn>
                              </p:par>
                            </p:childTnLst>
                          </p:cTn>
                        </p:par>
                      </p:childTnLst>
                    </p:cTn>
                  </p:par>
                  <p:par>
                    <p:cTn id="11" fill="hold">
                      <p:stCondLst>
                        <p:cond delay="indefinite"/>
                      </p:stCondLst>
                      <p:childTnLst>
                        <p:par>
                          <p:cTn id="12" fill="hold">
                            <p:stCondLst>
                              <p:cond delay="0"/>
                            </p:stCondLst>
                            <p:childTnLst>
                              <p:par>
                                <p:cTn id="13" presetID="18" presetClass="emph" presetSubtype="0" fill="hold" grpId="0" nodeType="clickEffect">
                                  <p:stCondLst>
                                    <p:cond delay="0"/>
                                  </p:stCondLst>
                                  <p:iterate type="lt">
                                    <p:tmPct val="4000"/>
                                  </p:iterate>
                                  <p:childTnLst>
                                    <p:set>
                                      <p:cBhvr override="childStyle">
                                        <p:cTn id="14" dur="3000" fill="hold"/>
                                        <p:tgtEl>
                                          <p:spTgt spid="5"/>
                                        </p:tgtEl>
                                        <p:attrNameLst>
                                          <p:attrName>style.textDecorationUnderline</p:attrName>
                                        </p:attrNameLst>
                                      </p:cBhvr>
                                      <p:to>
                                        <p:strVal val="true"/>
                                      </p:to>
                                    </p:set>
                                  </p:childTnLst>
                                </p:cTn>
                              </p:par>
                            </p:childTnLst>
                          </p:cTn>
                        </p:par>
                      </p:childTnLst>
                    </p:cTn>
                  </p:par>
                  <p:par>
                    <p:cTn id="15" fill="hold">
                      <p:stCondLst>
                        <p:cond delay="indefinite"/>
                      </p:stCondLst>
                      <p:childTnLst>
                        <p:par>
                          <p:cTn id="16" fill="hold">
                            <p:stCondLst>
                              <p:cond delay="0"/>
                            </p:stCondLst>
                            <p:childTnLst>
                              <p:par>
                                <p:cTn id="17" presetID="12" presetClass="entr" presetSubtype="4" fill="hold" nodeType="clickEffect">
                                  <p:stCondLst>
                                    <p:cond delay="0"/>
                                  </p:stCondLst>
                                  <p:childTnLst>
                                    <p:set>
                                      <p:cBhvr>
                                        <p:cTn id="18" dur="1" fill="hold">
                                          <p:stCondLst>
                                            <p:cond delay="0"/>
                                          </p:stCondLst>
                                        </p:cTn>
                                        <p:tgtEl>
                                          <p:spTgt spid="35842"/>
                                        </p:tgtEl>
                                        <p:attrNameLst>
                                          <p:attrName>style.visibility</p:attrName>
                                        </p:attrNameLst>
                                      </p:cBhvr>
                                      <p:to>
                                        <p:strVal val="visible"/>
                                      </p:to>
                                    </p:set>
                                    <p:animEffect transition="in" filter="slide(fromBottom)">
                                      <p:cBhvr>
                                        <p:cTn id="19" dur="500"/>
                                        <p:tgtEl>
                                          <p:spTgt spid="358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noChangeArrowheads="1"/>
          </p:cNvPicPr>
          <p:nvPr/>
        </p:nvPicPr>
        <p:blipFill>
          <a:blip r:embed="rId3">
            <a:duotone>
              <a:schemeClr val="accent6">
                <a:shade val="45000"/>
                <a:satMod val="135000"/>
              </a:schemeClr>
              <a:prstClr val="white"/>
            </a:duotone>
            <a:lum bright="10000"/>
          </a:blip>
          <a:srcRect l="3333" t="4444" r="2500" b="21111"/>
          <a:stretch>
            <a:fillRect/>
          </a:stretch>
        </p:blipFill>
        <p:spPr bwMode="auto">
          <a:xfrm>
            <a:off x="0" y="0"/>
            <a:ext cx="9144000" cy="6858000"/>
          </a:xfrm>
          <a:prstGeom prst="rect">
            <a:avLst/>
          </a:prstGeom>
          <a:noFill/>
          <a:effectLst>
            <a:outerShdw blurRad="393700" dist="50800" dir="5400000" algn="ctr" rotWithShape="0">
              <a:srgbClr val="000000">
                <a:alpha val="43137"/>
              </a:srgbClr>
            </a:outerShdw>
          </a:effectLst>
        </p:spPr>
      </p:pic>
      <p:sp>
        <p:nvSpPr>
          <p:cNvPr id="3" name="TextBox 2"/>
          <p:cNvSpPr txBox="1"/>
          <p:nvPr/>
        </p:nvSpPr>
        <p:spPr>
          <a:xfrm>
            <a:off x="228600" y="457200"/>
            <a:ext cx="3962400" cy="584775"/>
          </a:xfrm>
          <a:prstGeom prst="rect">
            <a:avLst/>
          </a:prstGeom>
          <a:solidFill>
            <a:schemeClr val="accent5">
              <a:lumMod val="40000"/>
              <a:lumOff val="60000"/>
            </a:schemeClr>
          </a:solidFill>
        </p:spPr>
        <p:txBody>
          <a:bodyPr wrap="square" rtlCol="0">
            <a:spAutoFit/>
            <a:scene3d>
              <a:camera prst="orthographicFront"/>
              <a:lightRig rig="flat" dir="tl">
                <a:rot lat="0" lon="0" rev="6600000"/>
              </a:lightRig>
            </a:scene3d>
            <a:sp3d extrusionH="25400" contourW="8890">
              <a:bevelT w="38100" h="31750"/>
              <a:contourClr>
                <a:schemeClr val="accent2">
                  <a:shade val="75000"/>
                </a:schemeClr>
              </a:contourClr>
            </a:sp3d>
          </a:bodyPr>
          <a:lstStyle/>
          <a:p>
            <a:r>
              <a:rPr lang="en-US" sz="32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3. Properties Window</a:t>
            </a:r>
            <a:endParaRPr lang="en-US" sz="32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
        <p:nvSpPr>
          <p:cNvPr id="4" name="TextBox 3"/>
          <p:cNvSpPr txBox="1"/>
          <p:nvPr/>
        </p:nvSpPr>
        <p:spPr>
          <a:xfrm>
            <a:off x="228600" y="1371600"/>
            <a:ext cx="4572000" cy="5262979"/>
          </a:xfrm>
          <a:prstGeom prst="rect">
            <a:avLst/>
          </a:prstGeom>
          <a:noFill/>
        </p:spPr>
        <p:txBody>
          <a:bodyPr wrap="square" rtlCol="0">
            <a:spAutoFit/>
          </a:bodyPr>
          <a:lstStyle/>
          <a:p>
            <a:r>
              <a:rPr lang="en-US" sz="2400" dirty="0" smtClean="0"/>
              <a:t>The properties of an object in visual basic are its attribute such as size, color, position, appearance, font etc. Properties window displays these attributes of the selected object.</a:t>
            </a:r>
          </a:p>
          <a:p>
            <a:r>
              <a:rPr lang="en-US" sz="2400" dirty="0" smtClean="0"/>
              <a:t>Properties window contains two tabs </a:t>
            </a:r>
            <a:r>
              <a:rPr lang="en-US" sz="2400" b="1" dirty="0" smtClean="0">
                <a:solidFill>
                  <a:srgbClr val="FF0000"/>
                </a:solidFill>
              </a:rPr>
              <a:t>Alphabetic</a:t>
            </a:r>
            <a:r>
              <a:rPr lang="en-US" sz="2400" dirty="0" smtClean="0"/>
              <a:t> and </a:t>
            </a:r>
            <a:r>
              <a:rPr lang="en-US" sz="2400" b="1" dirty="0" smtClean="0">
                <a:solidFill>
                  <a:srgbClr val="FF0000"/>
                </a:solidFill>
              </a:rPr>
              <a:t>Categorized</a:t>
            </a:r>
            <a:r>
              <a:rPr lang="en-US" sz="2400" b="1" dirty="0" smtClean="0"/>
              <a:t>. </a:t>
            </a:r>
            <a:r>
              <a:rPr lang="en-US" sz="2400" b="1" dirty="0" smtClean="0">
                <a:solidFill>
                  <a:schemeClr val="tx1">
                    <a:lumMod val="85000"/>
                    <a:lumOff val="15000"/>
                  </a:schemeClr>
                </a:solidFill>
              </a:rPr>
              <a:t>When alphabetic tab is selected, the properties are listed in alphabetic order. Similarly when categorized tab is selected, the properties are listed as groups and categories.</a:t>
            </a:r>
            <a:r>
              <a:rPr lang="en-US" sz="2400" dirty="0" smtClean="0"/>
              <a:t>    </a:t>
            </a:r>
            <a:endParaRPr lang="en-US" sz="2400" dirty="0"/>
          </a:p>
        </p:txBody>
      </p:sp>
      <p:pic>
        <p:nvPicPr>
          <p:cNvPr id="1026" name="Picture 2" descr="http://2.bp.blogspot.com/-d68R6K4sUzU/TrCg_FZtuhI/AAAAAAAAAlQ/bX3M7xL2S5k/s1600/02_Label+Control+Properties+of+Visual+Basic.jpg"/>
          <p:cNvPicPr>
            <a:picLocks noChangeAspect="1" noChangeArrowheads="1"/>
          </p:cNvPicPr>
          <p:nvPr/>
        </p:nvPicPr>
        <p:blipFill>
          <a:blip r:embed="rId4"/>
          <a:srcRect/>
          <a:stretch>
            <a:fillRect/>
          </a:stretch>
        </p:blipFill>
        <p:spPr bwMode="auto">
          <a:xfrm>
            <a:off x="5105400" y="457200"/>
            <a:ext cx="3429000" cy="5791200"/>
          </a:xfrm>
          <a:prstGeom prst="rect">
            <a:avLst/>
          </a:prstGeom>
          <a:noFill/>
        </p:spPr>
      </p:pic>
    </p:spTree>
  </p:cSld>
  <p:clrMapOvr>
    <a:masterClrMapping/>
  </p:clrMapOvr>
  <p:transition>
    <p:sndAc>
      <p:stSnd>
        <p:snd r:embed="rId2" name="chimes.wav" builtIn="1"/>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4" presetClass="emph" presetSubtype="0" fill="hold" grpId="0" nodeType="clickEffect">
                                  <p:stCondLst>
                                    <p:cond delay="0"/>
                                  </p:stCondLst>
                                  <p:iterate type="lt">
                                    <p:tmPct val="10000"/>
                                  </p:iterate>
                                  <p:childTnLst>
                                    <p:animMotion origin="layout" path="M 0.0 0.0 L 0.0 -0.07213" pathEditMode="relative" ptsTypes="">
                                      <p:cBhvr>
                                        <p:cTn id="6" dur="250" accel="50000" decel="50000" autoRev="1" fill="hold">
                                          <p:stCondLst>
                                            <p:cond delay="0"/>
                                          </p:stCondLst>
                                        </p:cTn>
                                        <p:tgtEl>
                                          <p:spTgt spid="3"/>
                                        </p:tgtEl>
                                        <p:attrNameLst>
                                          <p:attrName>ppt_x</p:attrName>
                                          <p:attrName>ppt_y</p:attrName>
                                        </p:attrNameLst>
                                      </p:cBhvr>
                                    </p:animMotion>
                                    <p:animRot by="1500000">
                                      <p:cBhvr>
                                        <p:cTn id="7" dur="125" fill="hold">
                                          <p:stCondLst>
                                            <p:cond delay="0"/>
                                          </p:stCondLst>
                                        </p:cTn>
                                        <p:tgtEl>
                                          <p:spTgt spid="3"/>
                                        </p:tgtEl>
                                        <p:attrNameLst>
                                          <p:attrName>r</p:attrName>
                                        </p:attrNameLst>
                                      </p:cBhvr>
                                    </p:animRot>
                                    <p:animRot by="-1500000">
                                      <p:cBhvr>
                                        <p:cTn id="8" dur="125" fill="hold">
                                          <p:stCondLst>
                                            <p:cond delay="125"/>
                                          </p:stCondLst>
                                        </p:cTn>
                                        <p:tgtEl>
                                          <p:spTgt spid="3"/>
                                        </p:tgtEl>
                                        <p:attrNameLst>
                                          <p:attrName>r</p:attrName>
                                        </p:attrNameLst>
                                      </p:cBhvr>
                                    </p:animRot>
                                    <p:animRot by="-1500000">
                                      <p:cBhvr>
                                        <p:cTn id="9" dur="125" fill="hold">
                                          <p:stCondLst>
                                            <p:cond delay="250"/>
                                          </p:stCondLst>
                                        </p:cTn>
                                        <p:tgtEl>
                                          <p:spTgt spid="3"/>
                                        </p:tgtEl>
                                        <p:attrNameLst>
                                          <p:attrName>r</p:attrName>
                                        </p:attrNameLst>
                                      </p:cBhvr>
                                    </p:animRot>
                                    <p:animRot by="1500000">
                                      <p:cBhvr>
                                        <p:cTn id="10" dur="125" fill="hold">
                                          <p:stCondLst>
                                            <p:cond delay="375"/>
                                          </p:stCondLst>
                                        </p:cTn>
                                        <p:tgtEl>
                                          <p:spTgt spid="3"/>
                                        </p:tgtEl>
                                        <p:attrNameLst>
                                          <p:attrName>r</p:attrName>
                                        </p:attrNameLst>
                                      </p:cBhvr>
                                    </p:animRot>
                                  </p:childTnLst>
                                </p:cTn>
                              </p:par>
                            </p:childTnLst>
                          </p:cTn>
                        </p:par>
                      </p:childTnLst>
                    </p:cTn>
                  </p:par>
                  <p:par>
                    <p:cTn id="11" fill="hold">
                      <p:stCondLst>
                        <p:cond delay="indefinite"/>
                      </p:stCondLst>
                      <p:childTnLst>
                        <p:par>
                          <p:cTn id="12" fill="hold">
                            <p:stCondLst>
                              <p:cond delay="0"/>
                            </p:stCondLst>
                            <p:childTnLst>
                              <p:par>
                                <p:cTn id="13" presetID="18" presetClass="emph" presetSubtype="0" fill="hold" grpId="0" nodeType="clickEffect">
                                  <p:stCondLst>
                                    <p:cond delay="0"/>
                                  </p:stCondLst>
                                  <p:iterate type="lt">
                                    <p:tmPct val="4000"/>
                                  </p:iterate>
                                  <p:childTnLst>
                                    <p:set>
                                      <p:cBhvr override="childStyle">
                                        <p:cTn id="14" dur="3000" fill="hold"/>
                                        <p:tgtEl>
                                          <p:spTgt spid="4"/>
                                        </p:tgtEl>
                                        <p:attrNameLst>
                                          <p:attrName>style.textDecorationUnderline</p:attrName>
                                        </p:attrNameLst>
                                      </p:cBhvr>
                                      <p:to>
                                        <p:strVal val="true"/>
                                      </p:to>
                                    </p:set>
                                  </p:childTnLst>
                                </p:cTn>
                              </p:par>
                            </p:childTnLst>
                          </p:cTn>
                        </p:par>
                      </p:childTnLst>
                    </p:cTn>
                  </p:par>
                  <p:par>
                    <p:cTn id="15" fill="hold">
                      <p:stCondLst>
                        <p:cond delay="indefinite"/>
                      </p:stCondLst>
                      <p:childTnLst>
                        <p:par>
                          <p:cTn id="16" fill="hold">
                            <p:stCondLst>
                              <p:cond delay="0"/>
                            </p:stCondLst>
                            <p:childTnLst>
                              <p:par>
                                <p:cTn id="17" presetID="12" presetClass="entr" presetSubtype="4" fill="hold" nodeType="clickEffect">
                                  <p:stCondLst>
                                    <p:cond delay="0"/>
                                  </p:stCondLst>
                                  <p:childTnLst>
                                    <p:set>
                                      <p:cBhvr>
                                        <p:cTn id="18" dur="1" fill="hold">
                                          <p:stCondLst>
                                            <p:cond delay="0"/>
                                          </p:stCondLst>
                                        </p:cTn>
                                        <p:tgtEl>
                                          <p:spTgt spid="1026"/>
                                        </p:tgtEl>
                                        <p:attrNameLst>
                                          <p:attrName>style.visibility</p:attrName>
                                        </p:attrNameLst>
                                      </p:cBhvr>
                                      <p:to>
                                        <p:strVal val="visible"/>
                                      </p:to>
                                    </p:set>
                                    <p:animEffect transition="in" filter="slide(fromBottom)">
                                      <p:cBhvr>
                                        <p:cTn id="19" dur="500"/>
                                        <p:tgtEl>
                                          <p:spTgt spid="10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noChangeArrowheads="1"/>
          </p:cNvPicPr>
          <p:nvPr/>
        </p:nvPicPr>
        <p:blipFill>
          <a:blip r:embed="rId3">
            <a:duotone>
              <a:schemeClr val="accent6">
                <a:shade val="45000"/>
                <a:satMod val="135000"/>
              </a:schemeClr>
              <a:prstClr val="white"/>
            </a:duotone>
            <a:lum bright="10000"/>
          </a:blip>
          <a:srcRect l="3333" t="4444" r="2500" b="21111"/>
          <a:stretch>
            <a:fillRect/>
          </a:stretch>
        </p:blipFill>
        <p:spPr bwMode="auto">
          <a:xfrm>
            <a:off x="0" y="0"/>
            <a:ext cx="9144000" cy="6858000"/>
          </a:xfrm>
          <a:prstGeom prst="rect">
            <a:avLst/>
          </a:prstGeom>
          <a:noFill/>
          <a:effectLst>
            <a:outerShdw blurRad="393700" dist="50800" dir="5400000" algn="ctr" rotWithShape="0">
              <a:srgbClr val="000000">
                <a:alpha val="43137"/>
              </a:srgbClr>
            </a:outerShdw>
          </a:effectLst>
        </p:spPr>
      </p:pic>
      <p:sp>
        <p:nvSpPr>
          <p:cNvPr id="3" name="TextBox 2"/>
          <p:cNvSpPr txBox="1"/>
          <p:nvPr/>
        </p:nvSpPr>
        <p:spPr>
          <a:xfrm>
            <a:off x="152400" y="381000"/>
            <a:ext cx="4876800" cy="584775"/>
          </a:xfrm>
          <a:prstGeom prst="rect">
            <a:avLst/>
          </a:prstGeom>
          <a:solidFill>
            <a:schemeClr val="accent5">
              <a:lumMod val="40000"/>
              <a:lumOff val="60000"/>
            </a:schemeClr>
          </a:solidFill>
        </p:spPr>
        <p:txBody>
          <a:bodyPr wrap="square" rtlCol="0">
            <a:spAutoFit/>
            <a:scene3d>
              <a:camera prst="orthographicFront"/>
              <a:lightRig rig="flat" dir="tl">
                <a:rot lat="0" lon="0" rev="6600000"/>
              </a:lightRig>
            </a:scene3d>
            <a:sp3d extrusionH="25400" contourW="8890">
              <a:bevelT w="38100" h="31750"/>
              <a:contourClr>
                <a:schemeClr val="accent2">
                  <a:shade val="75000"/>
                </a:schemeClr>
              </a:contourClr>
            </a:sp3d>
          </a:bodyPr>
          <a:lstStyle/>
          <a:p>
            <a:r>
              <a:rPr lang="en-US" sz="32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4. Project Explorer Window</a:t>
            </a:r>
            <a:endParaRPr lang="en-US" sz="32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
        <p:nvSpPr>
          <p:cNvPr id="4" name="TextBox 3"/>
          <p:cNvSpPr txBox="1"/>
          <p:nvPr/>
        </p:nvSpPr>
        <p:spPr>
          <a:xfrm>
            <a:off x="381000" y="1447800"/>
            <a:ext cx="3886200" cy="4893647"/>
          </a:xfrm>
          <a:prstGeom prst="rect">
            <a:avLst/>
          </a:prstGeom>
          <a:noFill/>
        </p:spPr>
        <p:txBody>
          <a:bodyPr wrap="square" rtlCol="0">
            <a:spAutoFit/>
          </a:bodyPr>
          <a:lstStyle/>
          <a:p>
            <a:r>
              <a:rPr lang="en-US" sz="2400" dirty="0" smtClean="0"/>
              <a:t>The project window contains three buttons View Code, View Object and Toggle Folders.</a:t>
            </a:r>
          </a:p>
          <a:p>
            <a:pPr>
              <a:buFont typeface="Wingdings" pitchFamily="2" charset="2"/>
              <a:buChar char="Ø"/>
            </a:pPr>
            <a:r>
              <a:rPr lang="en-US" sz="2400" dirty="0" smtClean="0">
                <a:solidFill>
                  <a:srgbClr val="FF0000"/>
                </a:solidFill>
              </a:rPr>
              <a:t>View Code </a:t>
            </a:r>
            <a:r>
              <a:rPr lang="en-US" sz="2400" dirty="0" smtClean="0"/>
              <a:t>button displays </a:t>
            </a:r>
          </a:p>
          <a:p>
            <a:r>
              <a:rPr lang="en-US" sz="2400" dirty="0" smtClean="0"/>
              <a:t>    the code window for </a:t>
            </a:r>
          </a:p>
          <a:p>
            <a:r>
              <a:rPr lang="en-US" sz="2400" dirty="0" smtClean="0"/>
              <a:t>    writing visual basic code.</a:t>
            </a:r>
          </a:p>
          <a:p>
            <a:pPr>
              <a:buFont typeface="Wingdings" pitchFamily="2" charset="2"/>
              <a:buChar char="Ø"/>
            </a:pPr>
            <a:r>
              <a:rPr lang="en-US" sz="2400" dirty="0" smtClean="0">
                <a:solidFill>
                  <a:srgbClr val="FF0000"/>
                </a:solidFill>
              </a:rPr>
              <a:t>View Object </a:t>
            </a:r>
            <a:r>
              <a:rPr lang="en-US" sz="2400" dirty="0" smtClean="0"/>
              <a:t>button when </a:t>
            </a:r>
          </a:p>
          <a:p>
            <a:r>
              <a:rPr lang="en-US" sz="2400" dirty="0" smtClean="0"/>
              <a:t>    pressed displays the   </a:t>
            </a:r>
          </a:p>
          <a:p>
            <a:r>
              <a:rPr lang="en-US" sz="2400" dirty="0" smtClean="0"/>
              <a:t>    selected object.</a:t>
            </a:r>
          </a:p>
          <a:p>
            <a:pPr>
              <a:buFont typeface="Wingdings" pitchFamily="2" charset="2"/>
              <a:buChar char="Ø"/>
            </a:pPr>
            <a:r>
              <a:rPr lang="en-US" sz="2400" dirty="0" smtClean="0">
                <a:solidFill>
                  <a:srgbClr val="FF0000"/>
                </a:solidFill>
              </a:rPr>
              <a:t>Toggle Folders </a:t>
            </a:r>
            <a:r>
              <a:rPr lang="en-US" sz="2400" dirty="0" smtClean="0"/>
              <a:t>button is </a:t>
            </a:r>
          </a:p>
          <a:p>
            <a:r>
              <a:rPr lang="en-US" sz="2400" dirty="0" smtClean="0"/>
              <a:t>    used to hide or show    </a:t>
            </a:r>
          </a:p>
          <a:p>
            <a:r>
              <a:rPr lang="en-US" sz="2400" dirty="0" smtClean="0"/>
              <a:t>    folders. </a:t>
            </a:r>
            <a:endParaRPr lang="en-US" sz="2400" dirty="0"/>
          </a:p>
        </p:txBody>
      </p:sp>
      <p:pic>
        <p:nvPicPr>
          <p:cNvPr id="26626" name="Picture 2" descr="http://ts1.mm.bing.net/th?&amp;id=HN.607997670960660590&amp;w=300&amp;h=300&amp;c=0&amp;pid=1.9&amp;rs=0&amp;p=0"/>
          <p:cNvPicPr>
            <a:picLocks noChangeAspect="1" noChangeArrowheads="1"/>
          </p:cNvPicPr>
          <p:nvPr/>
        </p:nvPicPr>
        <p:blipFill>
          <a:blip r:embed="rId4"/>
          <a:srcRect/>
          <a:stretch>
            <a:fillRect/>
          </a:stretch>
        </p:blipFill>
        <p:spPr bwMode="auto">
          <a:xfrm>
            <a:off x="4648200" y="2895600"/>
            <a:ext cx="4495800" cy="3657600"/>
          </a:xfrm>
          <a:prstGeom prst="rect">
            <a:avLst/>
          </a:prstGeom>
          <a:noFill/>
        </p:spPr>
      </p:pic>
      <p:sp>
        <p:nvSpPr>
          <p:cNvPr id="6" name="TextBox 5"/>
          <p:cNvSpPr txBox="1"/>
          <p:nvPr/>
        </p:nvSpPr>
        <p:spPr>
          <a:xfrm>
            <a:off x="4343400" y="1828800"/>
            <a:ext cx="1676400" cy="461665"/>
          </a:xfrm>
          <a:prstGeom prst="rect">
            <a:avLst/>
          </a:prstGeom>
          <a:noFill/>
        </p:spPr>
        <p:txBody>
          <a:bodyPr wrap="square" rtlCol="0">
            <a:spAutoFit/>
          </a:bodyPr>
          <a:lstStyle/>
          <a:p>
            <a:r>
              <a:rPr lang="en-US" sz="2400" b="1" dirty="0" smtClean="0"/>
              <a:t>View code</a:t>
            </a:r>
            <a:endParaRPr lang="en-US" sz="2400" b="1" dirty="0"/>
          </a:p>
        </p:txBody>
      </p:sp>
      <p:sp>
        <p:nvSpPr>
          <p:cNvPr id="7" name="TextBox 6"/>
          <p:cNvSpPr txBox="1"/>
          <p:nvPr/>
        </p:nvSpPr>
        <p:spPr>
          <a:xfrm>
            <a:off x="5715000" y="914400"/>
            <a:ext cx="1752600" cy="461665"/>
          </a:xfrm>
          <a:prstGeom prst="rect">
            <a:avLst/>
          </a:prstGeom>
          <a:noFill/>
        </p:spPr>
        <p:txBody>
          <a:bodyPr wrap="square" rtlCol="0">
            <a:spAutoFit/>
          </a:bodyPr>
          <a:lstStyle/>
          <a:p>
            <a:r>
              <a:rPr lang="en-US" sz="2400" b="1" dirty="0" smtClean="0"/>
              <a:t>View object</a:t>
            </a:r>
            <a:endParaRPr lang="en-US" sz="2400" b="1" dirty="0"/>
          </a:p>
        </p:txBody>
      </p:sp>
      <p:sp>
        <p:nvSpPr>
          <p:cNvPr id="8" name="TextBox 7"/>
          <p:cNvSpPr txBox="1"/>
          <p:nvPr/>
        </p:nvSpPr>
        <p:spPr>
          <a:xfrm>
            <a:off x="6781800" y="1752600"/>
            <a:ext cx="2209800" cy="461665"/>
          </a:xfrm>
          <a:prstGeom prst="rect">
            <a:avLst/>
          </a:prstGeom>
          <a:noFill/>
        </p:spPr>
        <p:txBody>
          <a:bodyPr wrap="square" rtlCol="0">
            <a:spAutoFit/>
          </a:bodyPr>
          <a:lstStyle/>
          <a:p>
            <a:r>
              <a:rPr lang="en-US" sz="2400" b="1" dirty="0" smtClean="0"/>
              <a:t>Toggle folders</a:t>
            </a:r>
            <a:endParaRPr lang="en-US" sz="2400" b="1" dirty="0"/>
          </a:p>
        </p:txBody>
      </p:sp>
      <p:cxnSp>
        <p:nvCxnSpPr>
          <p:cNvPr id="10" name="Straight Arrow Connector 9"/>
          <p:cNvCxnSpPr/>
          <p:nvPr/>
        </p:nvCxnSpPr>
        <p:spPr>
          <a:xfrm rot="16200000" flipH="1">
            <a:off x="4267200" y="3048000"/>
            <a:ext cx="1447800" cy="76200"/>
          </a:xfrm>
          <a:prstGeom prst="straightConnector1">
            <a:avLst/>
          </a:prstGeom>
          <a:ln>
            <a:tailEnd type="arrow"/>
          </a:ln>
        </p:spPr>
        <p:style>
          <a:lnRef idx="1">
            <a:schemeClr val="accent2"/>
          </a:lnRef>
          <a:fillRef idx="0">
            <a:schemeClr val="accent2"/>
          </a:fillRef>
          <a:effectRef idx="0">
            <a:schemeClr val="accent2"/>
          </a:effectRef>
          <a:fontRef idx="minor">
            <a:schemeClr val="tx1"/>
          </a:fontRef>
        </p:style>
      </p:cxnSp>
      <p:cxnSp>
        <p:nvCxnSpPr>
          <p:cNvPr id="12" name="Straight Arrow Connector 11"/>
          <p:cNvCxnSpPr/>
          <p:nvPr/>
        </p:nvCxnSpPr>
        <p:spPr>
          <a:xfrm rot="5400000">
            <a:off x="4800600" y="2209800"/>
            <a:ext cx="2362200" cy="685800"/>
          </a:xfrm>
          <a:prstGeom prst="straightConnector1">
            <a:avLst/>
          </a:prstGeom>
          <a:ln>
            <a:tailEnd type="arrow"/>
          </a:ln>
        </p:spPr>
        <p:style>
          <a:lnRef idx="1">
            <a:schemeClr val="accent2"/>
          </a:lnRef>
          <a:fillRef idx="0">
            <a:schemeClr val="accent2"/>
          </a:fillRef>
          <a:effectRef idx="0">
            <a:schemeClr val="accent2"/>
          </a:effectRef>
          <a:fontRef idx="minor">
            <a:schemeClr val="tx1"/>
          </a:fontRef>
        </p:style>
      </p:cxnSp>
      <p:cxnSp>
        <p:nvCxnSpPr>
          <p:cNvPr id="14" name="Straight Arrow Connector 13"/>
          <p:cNvCxnSpPr/>
          <p:nvPr/>
        </p:nvCxnSpPr>
        <p:spPr>
          <a:xfrm rot="10800000" flipV="1">
            <a:off x="6400800" y="2362200"/>
            <a:ext cx="1676400" cy="1524000"/>
          </a:xfrm>
          <a:prstGeom prst="straightConnector1">
            <a:avLst/>
          </a:prstGeom>
          <a:ln>
            <a:tailEnd type="arrow"/>
          </a:ln>
        </p:spPr>
        <p:style>
          <a:lnRef idx="1">
            <a:schemeClr val="accent2"/>
          </a:lnRef>
          <a:fillRef idx="0">
            <a:schemeClr val="accent2"/>
          </a:fillRef>
          <a:effectRef idx="0">
            <a:schemeClr val="accent2"/>
          </a:effectRef>
          <a:fontRef idx="minor">
            <a:schemeClr val="tx1"/>
          </a:fontRef>
        </p:style>
      </p:cxnSp>
    </p:spTree>
  </p:cSld>
  <p:clrMapOvr>
    <a:masterClrMapping/>
  </p:clrMapOvr>
  <p:transition>
    <p:sndAc>
      <p:stSnd>
        <p:snd r:embed="rId2" name="chimes.wav" builtIn="1"/>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4" presetClass="emph" presetSubtype="0" fill="hold" grpId="0" nodeType="clickEffect">
                                  <p:stCondLst>
                                    <p:cond delay="0"/>
                                  </p:stCondLst>
                                  <p:iterate type="lt">
                                    <p:tmPct val="10000"/>
                                  </p:iterate>
                                  <p:childTnLst>
                                    <p:animMotion origin="layout" path="M 0.0 0.0 L 0.0 -0.07213" pathEditMode="relative" ptsTypes="">
                                      <p:cBhvr>
                                        <p:cTn id="6" dur="250" accel="50000" decel="50000" autoRev="1" fill="hold">
                                          <p:stCondLst>
                                            <p:cond delay="0"/>
                                          </p:stCondLst>
                                        </p:cTn>
                                        <p:tgtEl>
                                          <p:spTgt spid="3"/>
                                        </p:tgtEl>
                                        <p:attrNameLst>
                                          <p:attrName>ppt_x</p:attrName>
                                          <p:attrName>ppt_y</p:attrName>
                                        </p:attrNameLst>
                                      </p:cBhvr>
                                    </p:animMotion>
                                    <p:animRot by="1500000">
                                      <p:cBhvr>
                                        <p:cTn id="7" dur="125" fill="hold">
                                          <p:stCondLst>
                                            <p:cond delay="0"/>
                                          </p:stCondLst>
                                        </p:cTn>
                                        <p:tgtEl>
                                          <p:spTgt spid="3"/>
                                        </p:tgtEl>
                                        <p:attrNameLst>
                                          <p:attrName>r</p:attrName>
                                        </p:attrNameLst>
                                      </p:cBhvr>
                                    </p:animRot>
                                    <p:animRot by="-1500000">
                                      <p:cBhvr>
                                        <p:cTn id="8" dur="125" fill="hold">
                                          <p:stCondLst>
                                            <p:cond delay="125"/>
                                          </p:stCondLst>
                                        </p:cTn>
                                        <p:tgtEl>
                                          <p:spTgt spid="3"/>
                                        </p:tgtEl>
                                        <p:attrNameLst>
                                          <p:attrName>r</p:attrName>
                                        </p:attrNameLst>
                                      </p:cBhvr>
                                    </p:animRot>
                                    <p:animRot by="-1500000">
                                      <p:cBhvr>
                                        <p:cTn id="9" dur="125" fill="hold">
                                          <p:stCondLst>
                                            <p:cond delay="250"/>
                                          </p:stCondLst>
                                        </p:cTn>
                                        <p:tgtEl>
                                          <p:spTgt spid="3"/>
                                        </p:tgtEl>
                                        <p:attrNameLst>
                                          <p:attrName>r</p:attrName>
                                        </p:attrNameLst>
                                      </p:cBhvr>
                                    </p:animRot>
                                    <p:animRot by="1500000">
                                      <p:cBhvr>
                                        <p:cTn id="10" dur="125" fill="hold">
                                          <p:stCondLst>
                                            <p:cond delay="375"/>
                                          </p:stCondLst>
                                        </p:cTn>
                                        <p:tgtEl>
                                          <p:spTgt spid="3"/>
                                        </p:tgtEl>
                                        <p:attrNameLst>
                                          <p:attrName>r</p:attrName>
                                        </p:attrNameLst>
                                      </p:cBhvr>
                                    </p:animRot>
                                  </p:childTnLst>
                                </p:cTn>
                              </p:par>
                            </p:childTnLst>
                          </p:cTn>
                        </p:par>
                      </p:childTnLst>
                    </p:cTn>
                  </p:par>
                  <p:par>
                    <p:cTn id="11" fill="hold">
                      <p:stCondLst>
                        <p:cond delay="indefinite"/>
                      </p:stCondLst>
                      <p:childTnLst>
                        <p:par>
                          <p:cTn id="12" fill="hold">
                            <p:stCondLst>
                              <p:cond delay="0"/>
                            </p:stCondLst>
                            <p:childTnLst>
                              <p:par>
                                <p:cTn id="13" presetID="18" presetClass="emph" presetSubtype="0" fill="hold" grpId="0" nodeType="clickEffect">
                                  <p:stCondLst>
                                    <p:cond delay="0"/>
                                  </p:stCondLst>
                                  <p:iterate type="lt">
                                    <p:tmPct val="4000"/>
                                  </p:iterate>
                                  <p:childTnLst>
                                    <p:set>
                                      <p:cBhvr override="childStyle">
                                        <p:cTn id="14" dur="3000" fill="hold"/>
                                        <p:tgtEl>
                                          <p:spTgt spid="4"/>
                                        </p:tgtEl>
                                        <p:attrNameLst>
                                          <p:attrName>style.textDecorationUnderline</p:attrName>
                                        </p:attrNameLst>
                                      </p:cBhvr>
                                      <p:to>
                                        <p:strVal val="true"/>
                                      </p:to>
                                    </p:set>
                                  </p:childTnLst>
                                </p:cTn>
                              </p:par>
                            </p:childTnLst>
                          </p:cTn>
                        </p:par>
                      </p:childTnLst>
                    </p:cTn>
                  </p:par>
                  <p:par>
                    <p:cTn id="15" fill="hold">
                      <p:stCondLst>
                        <p:cond delay="indefinite"/>
                      </p:stCondLst>
                      <p:childTnLst>
                        <p:par>
                          <p:cTn id="16" fill="hold">
                            <p:stCondLst>
                              <p:cond delay="0"/>
                            </p:stCondLst>
                            <p:childTnLst>
                              <p:par>
                                <p:cTn id="17" presetID="12" presetClass="entr" presetSubtype="4" fill="hold" nodeType="clickEffect">
                                  <p:stCondLst>
                                    <p:cond delay="0"/>
                                  </p:stCondLst>
                                  <p:childTnLst>
                                    <p:set>
                                      <p:cBhvr>
                                        <p:cTn id="18" dur="1" fill="hold">
                                          <p:stCondLst>
                                            <p:cond delay="0"/>
                                          </p:stCondLst>
                                        </p:cTn>
                                        <p:tgtEl>
                                          <p:spTgt spid="26626"/>
                                        </p:tgtEl>
                                        <p:attrNameLst>
                                          <p:attrName>style.visibility</p:attrName>
                                        </p:attrNameLst>
                                      </p:cBhvr>
                                      <p:to>
                                        <p:strVal val="visible"/>
                                      </p:to>
                                    </p:set>
                                    <p:animEffect transition="in" filter="slide(fromBottom)">
                                      <p:cBhvr>
                                        <p:cTn id="19" dur="500"/>
                                        <p:tgtEl>
                                          <p:spTgt spid="26626"/>
                                        </p:tgtEl>
                                      </p:cBhvr>
                                    </p:animEffect>
                                  </p:childTnLst>
                                </p:cTn>
                              </p:par>
                            </p:childTnLst>
                          </p:cTn>
                        </p:par>
                      </p:childTnLst>
                    </p:cTn>
                  </p:par>
                  <p:par>
                    <p:cTn id="20" fill="hold">
                      <p:stCondLst>
                        <p:cond delay="indefinite"/>
                      </p:stCondLst>
                      <p:childTnLst>
                        <p:par>
                          <p:cTn id="21" fill="hold">
                            <p:stCondLst>
                              <p:cond delay="0"/>
                            </p:stCondLst>
                            <p:childTnLst>
                              <p:par>
                                <p:cTn id="22" presetID="12" presetClass="entr" presetSubtype="4" fill="hold" grpId="0" nodeType="clickEffect">
                                  <p:stCondLst>
                                    <p:cond delay="0"/>
                                  </p:stCondLst>
                                  <p:childTnLst>
                                    <p:set>
                                      <p:cBhvr>
                                        <p:cTn id="23" dur="1" fill="hold">
                                          <p:stCondLst>
                                            <p:cond delay="0"/>
                                          </p:stCondLst>
                                        </p:cTn>
                                        <p:tgtEl>
                                          <p:spTgt spid="6"/>
                                        </p:tgtEl>
                                        <p:attrNameLst>
                                          <p:attrName>style.visibility</p:attrName>
                                        </p:attrNameLst>
                                      </p:cBhvr>
                                      <p:to>
                                        <p:strVal val="visible"/>
                                      </p:to>
                                    </p:set>
                                    <p:animEffect transition="in" filter="slide(fromBottom)">
                                      <p:cBhvr>
                                        <p:cTn id="24" dur="1000"/>
                                        <p:tgtEl>
                                          <p:spTgt spid="6"/>
                                        </p:tgtEl>
                                      </p:cBhvr>
                                    </p:animEffect>
                                  </p:childTnLst>
                                </p:cTn>
                              </p:par>
                            </p:childTnLst>
                          </p:cTn>
                        </p:par>
                      </p:childTnLst>
                    </p:cTn>
                  </p:par>
                  <p:par>
                    <p:cTn id="25" fill="hold">
                      <p:stCondLst>
                        <p:cond delay="indefinite"/>
                      </p:stCondLst>
                      <p:childTnLst>
                        <p:par>
                          <p:cTn id="26" fill="hold">
                            <p:stCondLst>
                              <p:cond delay="0"/>
                            </p:stCondLst>
                            <p:childTnLst>
                              <p:par>
                                <p:cTn id="27" presetID="12" presetClass="entr" presetSubtype="4" fill="hold" grpId="0" nodeType="clickEffect">
                                  <p:stCondLst>
                                    <p:cond delay="0"/>
                                  </p:stCondLst>
                                  <p:childTnLst>
                                    <p:set>
                                      <p:cBhvr>
                                        <p:cTn id="28" dur="1" fill="hold">
                                          <p:stCondLst>
                                            <p:cond delay="0"/>
                                          </p:stCondLst>
                                        </p:cTn>
                                        <p:tgtEl>
                                          <p:spTgt spid="7"/>
                                        </p:tgtEl>
                                        <p:attrNameLst>
                                          <p:attrName>style.visibility</p:attrName>
                                        </p:attrNameLst>
                                      </p:cBhvr>
                                      <p:to>
                                        <p:strVal val="visible"/>
                                      </p:to>
                                    </p:set>
                                    <p:animEffect transition="in" filter="slide(fromBottom)">
                                      <p:cBhvr>
                                        <p:cTn id="29" dur="1000"/>
                                        <p:tgtEl>
                                          <p:spTgt spid="7"/>
                                        </p:tgtEl>
                                      </p:cBhvr>
                                    </p:animEffect>
                                  </p:childTnLst>
                                </p:cTn>
                              </p:par>
                            </p:childTnLst>
                          </p:cTn>
                        </p:par>
                      </p:childTnLst>
                    </p:cTn>
                  </p:par>
                  <p:par>
                    <p:cTn id="30" fill="hold">
                      <p:stCondLst>
                        <p:cond delay="indefinite"/>
                      </p:stCondLst>
                      <p:childTnLst>
                        <p:par>
                          <p:cTn id="31" fill="hold">
                            <p:stCondLst>
                              <p:cond delay="0"/>
                            </p:stCondLst>
                            <p:childTnLst>
                              <p:par>
                                <p:cTn id="32" presetID="12" presetClass="entr" presetSubtype="4" fill="hold" grpId="0" nodeType="clickEffect">
                                  <p:stCondLst>
                                    <p:cond delay="0"/>
                                  </p:stCondLst>
                                  <p:childTnLst>
                                    <p:set>
                                      <p:cBhvr>
                                        <p:cTn id="33" dur="1" fill="hold">
                                          <p:stCondLst>
                                            <p:cond delay="0"/>
                                          </p:stCondLst>
                                        </p:cTn>
                                        <p:tgtEl>
                                          <p:spTgt spid="8"/>
                                        </p:tgtEl>
                                        <p:attrNameLst>
                                          <p:attrName>style.visibility</p:attrName>
                                        </p:attrNameLst>
                                      </p:cBhvr>
                                      <p:to>
                                        <p:strVal val="visible"/>
                                      </p:to>
                                    </p:set>
                                    <p:animEffect transition="in" filter="slide(fromBottom)">
                                      <p:cBhvr>
                                        <p:cTn id="34" dur="1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p:bldP spid="6" grpId="0"/>
      <p:bldP spid="7" grpId="0"/>
      <p:bldP spid="8"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noChangeArrowheads="1"/>
          </p:cNvPicPr>
          <p:nvPr/>
        </p:nvPicPr>
        <p:blipFill>
          <a:blip r:embed="rId3">
            <a:duotone>
              <a:schemeClr val="accent6">
                <a:shade val="45000"/>
                <a:satMod val="135000"/>
              </a:schemeClr>
              <a:prstClr val="white"/>
            </a:duotone>
            <a:lum bright="10000"/>
          </a:blip>
          <a:srcRect l="3333" t="4444" r="2500" b="21111"/>
          <a:stretch>
            <a:fillRect/>
          </a:stretch>
        </p:blipFill>
        <p:spPr bwMode="auto">
          <a:xfrm>
            <a:off x="0" y="0"/>
            <a:ext cx="9144000" cy="6858000"/>
          </a:xfrm>
          <a:prstGeom prst="rect">
            <a:avLst/>
          </a:prstGeom>
          <a:noFill/>
          <a:effectLst>
            <a:outerShdw blurRad="393700" dist="50800" dir="5400000" algn="ctr" rotWithShape="0">
              <a:srgbClr val="000000">
                <a:alpha val="43137"/>
              </a:srgbClr>
            </a:outerShdw>
          </a:effectLst>
        </p:spPr>
      </p:pic>
      <p:sp>
        <p:nvSpPr>
          <p:cNvPr id="3" name="TextBox 2"/>
          <p:cNvSpPr txBox="1"/>
          <p:nvPr/>
        </p:nvSpPr>
        <p:spPr>
          <a:xfrm>
            <a:off x="381000" y="457200"/>
            <a:ext cx="2362200" cy="646331"/>
          </a:xfrm>
          <a:prstGeom prst="rect">
            <a:avLst/>
          </a:prstGeom>
          <a:solidFill>
            <a:schemeClr val="accent5">
              <a:lumMod val="40000"/>
              <a:lumOff val="60000"/>
            </a:schemeClr>
          </a:solidFill>
        </p:spPr>
        <p:txBody>
          <a:bodyPr wrap="square" rtlCol="0">
            <a:spAutoFit/>
            <a:scene3d>
              <a:camera prst="orthographicFront"/>
              <a:lightRig rig="flat" dir="tl">
                <a:rot lat="0" lon="0" rev="6600000"/>
              </a:lightRig>
            </a:scene3d>
            <a:sp3d extrusionH="25400" contourW="8890">
              <a:bevelT w="38100" h="31750"/>
              <a:contourClr>
                <a:schemeClr val="accent2">
                  <a:shade val="75000"/>
                </a:schemeClr>
              </a:contourClr>
            </a:sp3d>
          </a:bodyPr>
          <a:lstStyle/>
          <a:p>
            <a:r>
              <a:rPr lang="en-US" sz="36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5. Tool Box</a:t>
            </a:r>
            <a:endParaRPr lang="en-US" sz="36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
        <p:nvSpPr>
          <p:cNvPr id="4" name="TextBox 3"/>
          <p:cNvSpPr txBox="1"/>
          <p:nvPr/>
        </p:nvSpPr>
        <p:spPr>
          <a:xfrm>
            <a:off x="381000" y="1524000"/>
            <a:ext cx="3581400" cy="4154984"/>
          </a:xfrm>
          <a:prstGeom prst="rect">
            <a:avLst/>
          </a:prstGeom>
          <a:noFill/>
        </p:spPr>
        <p:txBody>
          <a:bodyPr wrap="square" rtlCol="0">
            <a:spAutoFit/>
          </a:bodyPr>
          <a:lstStyle/>
          <a:p>
            <a:r>
              <a:rPr lang="en-US" sz="2400" dirty="0" smtClean="0"/>
              <a:t>Tool box contains controls that are used on the form window to develop an application. Controls are GUI components such as buttons, check boxes, text boxes, etc. tool box contains most of the tools that are usually used in application programs created in visual basic.</a:t>
            </a:r>
            <a:endParaRPr lang="en-US" sz="2400" dirty="0"/>
          </a:p>
        </p:txBody>
      </p:sp>
      <p:pic>
        <p:nvPicPr>
          <p:cNvPr id="27650" name="Picture 2" descr="http://www.computernotes.in/wp-content/uploads/2013/01/toolbox.jpg"/>
          <p:cNvPicPr>
            <a:picLocks noChangeAspect="1" noChangeArrowheads="1"/>
          </p:cNvPicPr>
          <p:nvPr/>
        </p:nvPicPr>
        <p:blipFill>
          <a:blip r:embed="rId4"/>
          <a:srcRect/>
          <a:stretch>
            <a:fillRect/>
          </a:stretch>
        </p:blipFill>
        <p:spPr bwMode="auto">
          <a:xfrm>
            <a:off x="4267200" y="304800"/>
            <a:ext cx="4419600" cy="6400800"/>
          </a:xfrm>
          <a:prstGeom prst="rect">
            <a:avLst/>
          </a:prstGeom>
          <a:noFill/>
        </p:spPr>
      </p:pic>
    </p:spTree>
  </p:cSld>
  <p:clrMapOvr>
    <a:masterClrMapping/>
  </p:clrMapOvr>
  <p:transition>
    <p:sndAc>
      <p:stSnd>
        <p:snd r:embed="rId2" name="chimes.wav" builtIn="1"/>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4" presetClass="emph" presetSubtype="0" fill="hold" grpId="0" nodeType="clickEffect">
                                  <p:stCondLst>
                                    <p:cond delay="0"/>
                                  </p:stCondLst>
                                  <p:iterate type="lt">
                                    <p:tmPct val="10000"/>
                                  </p:iterate>
                                  <p:childTnLst>
                                    <p:animMotion origin="layout" path="M 0.0 0.0 L 0.0 -0.07213" pathEditMode="relative" ptsTypes="">
                                      <p:cBhvr>
                                        <p:cTn id="6" dur="250" accel="50000" decel="50000" autoRev="1" fill="hold">
                                          <p:stCondLst>
                                            <p:cond delay="0"/>
                                          </p:stCondLst>
                                        </p:cTn>
                                        <p:tgtEl>
                                          <p:spTgt spid="3"/>
                                        </p:tgtEl>
                                        <p:attrNameLst>
                                          <p:attrName>ppt_x</p:attrName>
                                          <p:attrName>ppt_y</p:attrName>
                                        </p:attrNameLst>
                                      </p:cBhvr>
                                    </p:animMotion>
                                    <p:animRot by="1500000">
                                      <p:cBhvr>
                                        <p:cTn id="7" dur="125" fill="hold">
                                          <p:stCondLst>
                                            <p:cond delay="0"/>
                                          </p:stCondLst>
                                        </p:cTn>
                                        <p:tgtEl>
                                          <p:spTgt spid="3"/>
                                        </p:tgtEl>
                                        <p:attrNameLst>
                                          <p:attrName>r</p:attrName>
                                        </p:attrNameLst>
                                      </p:cBhvr>
                                    </p:animRot>
                                    <p:animRot by="-1500000">
                                      <p:cBhvr>
                                        <p:cTn id="8" dur="125" fill="hold">
                                          <p:stCondLst>
                                            <p:cond delay="125"/>
                                          </p:stCondLst>
                                        </p:cTn>
                                        <p:tgtEl>
                                          <p:spTgt spid="3"/>
                                        </p:tgtEl>
                                        <p:attrNameLst>
                                          <p:attrName>r</p:attrName>
                                        </p:attrNameLst>
                                      </p:cBhvr>
                                    </p:animRot>
                                    <p:animRot by="-1500000">
                                      <p:cBhvr>
                                        <p:cTn id="9" dur="125" fill="hold">
                                          <p:stCondLst>
                                            <p:cond delay="250"/>
                                          </p:stCondLst>
                                        </p:cTn>
                                        <p:tgtEl>
                                          <p:spTgt spid="3"/>
                                        </p:tgtEl>
                                        <p:attrNameLst>
                                          <p:attrName>r</p:attrName>
                                        </p:attrNameLst>
                                      </p:cBhvr>
                                    </p:animRot>
                                    <p:animRot by="1500000">
                                      <p:cBhvr>
                                        <p:cTn id="10" dur="125" fill="hold">
                                          <p:stCondLst>
                                            <p:cond delay="375"/>
                                          </p:stCondLst>
                                        </p:cTn>
                                        <p:tgtEl>
                                          <p:spTgt spid="3"/>
                                        </p:tgtEl>
                                        <p:attrNameLst>
                                          <p:attrName>r</p:attrName>
                                        </p:attrNameLst>
                                      </p:cBhvr>
                                    </p:animRot>
                                  </p:childTnLst>
                                </p:cTn>
                              </p:par>
                            </p:childTnLst>
                          </p:cTn>
                        </p:par>
                      </p:childTnLst>
                    </p:cTn>
                  </p:par>
                  <p:par>
                    <p:cTn id="11" fill="hold">
                      <p:stCondLst>
                        <p:cond delay="indefinite"/>
                      </p:stCondLst>
                      <p:childTnLst>
                        <p:par>
                          <p:cTn id="12" fill="hold">
                            <p:stCondLst>
                              <p:cond delay="0"/>
                            </p:stCondLst>
                            <p:childTnLst>
                              <p:par>
                                <p:cTn id="13" presetID="18" presetClass="emph" presetSubtype="0" fill="hold" grpId="0" nodeType="clickEffect">
                                  <p:stCondLst>
                                    <p:cond delay="0"/>
                                  </p:stCondLst>
                                  <p:iterate type="lt">
                                    <p:tmPct val="4000"/>
                                  </p:iterate>
                                  <p:childTnLst>
                                    <p:set>
                                      <p:cBhvr override="childStyle">
                                        <p:cTn id="14" dur="3000" fill="hold"/>
                                        <p:tgtEl>
                                          <p:spTgt spid="4"/>
                                        </p:tgtEl>
                                        <p:attrNameLst>
                                          <p:attrName>style.textDecorationUnderline</p:attrName>
                                        </p:attrNameLst>
                                      </p:cBhvr>
                                      <p:to>
                                        <p:strVal val="true"/>
                                      </p:to>
                                    </p:set>
                                  </p:childTnLst>
                                </p:cTn>
                              </p:par>
                            </p:childTnLst>
                          </p:cTn>
                        </p:par>
                      </p:childTnLst>
                    </p:cTn>
                  </p:par>
                  <p:par>
                    <p:cTn id="15" fill="hold">
                      <p:stCondLst>
                        <p:cond delay="indefinite"/>
                      </p:stCondLst>
                      <p:childTnLst>
                        <p:par>
                          <p:cTn id="16" fill="hold">
                            <p:stCondLst>
                              <p:cond delay="0"/>
                            </p:stCondLst>
                            <p:childTnLst>
                              <p:par>
                                <p:cTn id="17" presetID="12" presetClass="entr" presetSubtype="4" fill="hold" nodeType="clickEffect">
                                  <p:stCondLst>
                                    <p:cond delay="0"/>
                                  </p:stCondLst>
                                  <p:childTnLst>
                                    <p:set>
                                      <p:cBhvr>
                                        <p:cTn id="18" dur="1" fill="hold">
                                          <p:stCondLst>
                                            <p:cond delay="0"/>
                                          </p:stCondLst>
                                        </p:cTn>
                                        <p:tgtEl>
                                          <p:spTgt spid="27650"/>
                                        </p:tgtEl>
                                        <p:attrNameLst>
                                          <p:attrName>style.visibility</p:attrName>
                                        </p:attrNameLst>
                                      </p:cBhvr>
                                      <p:to>
                                        <p:strVal val="visible"/>
                                      </p:to>
                                    </p:set>
                                    <p:animEffect transition="in" filter="slide(fromBottom)">
                                      <p:cBhvr>
                                        <p:cTn id="19" dur="500"/>
                                        <p:tgtEl>
                                          <p:spTgt spid="276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noChangeArrowheads="1"/>
          </p:cNvPicPr>
          <p:nvPr/>
        </p:nvPicPr>
        <p:blipFill>
          <a:blip r:embed="rId3">
            <a:duotone>
              <a:schemeClr val="accent6">
                <a:shade val="45000"/>
                <a:satMod val="135000"/>
              </a:schemeClr>
              <a:prstClr val="white"/>
            </a:duotone>
            <a:lum bright="10000"/>
          </a:blip>
          <a:srcRect l="3333" t="4444" r="2500" b="21111"/>
          <a:stretch>
            <a:fillRect/>
          </a:stretch>
        </p:blipFill>
        <p:spPr bwMode="auto">
          <a:xfrm>
            <a:off x="0" y="0"/>
            <a:ext cx="9144000" cy="6858000"/>
          </a:xfrm>
          <a:prstGeom prst="rect">
            <a:avLst/>
          </a:prstGeom>
          <a:noFill/>
          <a:effectLst>
            <a:outerShdw blurRad="393700" dist="50800" dir="5400000" algn="ctr" rotWithShape="0">
              <a:srgbClr val="000000">
                <a:alpha val="43137"/>
              </a:srgbClr>
            </a:outerShdw>
          </a:effectLst>
        </p:spPr>
      </p:pic>
      <p:sp>
        <p:nvSpPr>
          <p:cNvPr id="3" name="TextBox 2"/>
          <p:cNvSpPr txBox="1"/>
          <p:nvPr/>
        </p:nvSpPr>
        <p:spPr>
          <a:xfrm>
            <a:off x="2286000" y="152400"/>
            <a:ext cx="4114800" cy="646331"/>
          </a:xfrm>
          <a:prstGeom prst="rect">
            <a:avLst/>
          </a:prstGeom>
          <a:solidFill>
            <a:schemeClr val="accent5">
              <a:lumMod val="40000"/>
              <a:lumOff val="60000"/>
            </a:schemeClr>
          </a:solidFill>
        </p:spPr>
        <p:txBody>
          <a:bodyPr wrap="square" rtlCol="0">
            <a:spAutoFit/>
            <a:scene3d>
              <a:camera prst="orthographicFront"/>
              <a:lightRig rig="flat" dir="tl">
                <a:rot lat="0" lon="0" rev="6600000"/>
              </a:lightRig>
            </a:scene3d>
            <a:sp3d extrusionH="25400" contourW="8890">
              <a:bevelT w="38100" h="31750"/>
              <a:contourClr>
                <a:schemeClr val="accent2">
                  <a:shade val="75000"/>
                </a:schemeClr>
              </a:contourClr>
            </a:sp3d>
          </a:bodyPr>
          <a:lstStyle/>
          <a:p>
            <a:r>
              <a:rPr lang="en-US" sz="36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Tool Box Description</a:t>
            </a:r>
            <a:endParaRPr lang="en-US" sz="36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graphicFrame>
        <p:nvGraphicFramePr>
          <p:cNvPr id="6" name="Table 5"/>
          <p:cNvGraphicFramePr>
            <a:graphicFrameLocks noGrp="1"/>
          </p:cNvGraphicFramePr>
          <p:nvPr/>
        </p:nvGraphicFramePr>
        <p:xfrm>
          <a:off x="152400" y="1219200"/>
          <a:ext cx="8686800" cy="5318760"/>
        </p:xfrm>
        <a:graphic>
          <a:graphicData uri="http://schemas.openxmlformats.org/drawingml/2006/table">
            <a:tbl>
              <a:tblPr bandRow="1"/>
              <a:tblGrid>
                <a:gridCol w="1893549"/>
                <a:gridCol w="6793251"/>
              </a:tblGrid>
              <a:tr h="568569">
                <a:tc>
                  <a:txBody>
                    <a:bodyPr/>
                    <a:lstStyle/>
                    <a:p>
                      <a:r>
                        <a:rPr lang="en-US" sz="2400" b="1" dirty="0" smtClean="0"/>
                        <a:t>Control</a:t>
                      </a:r>
                      <a:endParaRPr lang="en-US" sz="2400" b="1" dirty="0"/>
                    </a:p>
                  </a:txBody>
                  <a:tcPr>
                    <a:lnL w="12700" cmpd="sng">
                      <a:solidFill>
                        <a:schemeClr val="tx1"/>
                      </a:solidFill>
                      <a:prstDash val="solid"/>
                    </a:lnL>
                    <a:lnR w="12700" cap="flat" cmpd="sng" algn="ctr">
                      <a:solidFill>
                        <a:schemeClr val="tx1"/>
                      </a:solidFill>
                      <a:prstDash val="solid"/>
                      <a:round/>
                      <a:headEnd type="none" w="med" len="med"/>
                      <a:tailEnd type="none" w="med" len="med"/>
                    </a:lnR>
                    <a:lnT w="12700" cmpd="sng">
                      <a:solidFill>
                        <a:schemeClr val="tx1"/>
                      </a:solidFill>
                      <a:prstDash val="solid"/>
                    </a:lnT>
                    <a:lnB w="12700" cap="flat" cmpd="sng" algn="ctr">
                      <a:solidFill>
                        <a:schemeClr val="tx1"/>
                      </a:solidFill>
                      <a:prstDash val="solid"/>
                      <a:round/>
                      <a:headEnd type="none" w="med" len="med"/>
                      <a:tailEnd type="none" w="med" len="med"/>
                    </a:lnB>
                  </a:tcPr>
                </a:tc>
                <a:tc>
                  <a:txBody>
                    <a:bodyPr/>
                    <a:lstStyle/>
                    <a:p>
                      <a:r>
                        <a:rPr lang="en-US" sz="2400" b="1" dirty="0" smtClean="0"/>
                        <a:t>Description</a:t>
                      </a:r>
                      <a:endParaRPr lang="en-US" sz="2400" b="1" dirty="0"/>
                    </a:p>
                  </a:txBody>
                  <a:tcPr>
                    <a:lnL w="12700" cap="flat" cmpd="sng" algn="ctr">
                      <a:solidFill>
                        <a:schemeClr val="tx1"/>
                      </a:solidFill>
                      <a:prstDash val="solid"/>
                      <a:round/>
                      <a:headEnd type="none" w="med" len="med"/>
                      <a:tailEnd type="none" w="med" len="med"/>
                    </a:lnL>
                    <a:lnR w="12700" cmpd="sng">
                      <a:solidFill>
                        <a:schemeClr val="tx1"/>
                      </a:solidFill>
                      <a:prstDash val="soli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609600">
                <a:tc>
                  <a:txBody>
                    <a:bodyPr/>
                    <a:lstStyle/>
                    <a:p>
                      <a:r>
                        <a:rPr lang="en-US" dirty="0" smtClean="0"/>
                        <a:t>Pointer</a:t>
                      </a:r>
                      <a:endParaRPr lang="en-US" dirty="0"/>
                    </a:p>
                  </a:txBody>
                  <a:tcPr>
                    <a:lnL w="12700" cmpd="sng">
                      <a:solidFill>
                        <a:schemeClr val="tx1"/>
                      </a:solidFill>
                      <a:prstDash val="solid"/>
                    </a:lnL>
                    <a:lnR w="12700" cap="flat" cmpd="sng" algn="ctr">
                      <a:solidFill>
                        <a:schemeClr val="tx1"/>
                      </a:solidFill>
                      <a:prstDash val="solid"/>
                      <a:round/>
                      <a:headEnd type="none" w="med" len="med"/>
                      <a:tailEnd type="none" w="med" len="med"/>
                    </a:lnR>
                    <a:lnT w="12700" cmpd="sng">
                      <a:solidFill>
                        <a:schemeClr val="tx1"/>
                      </a:solidFill>
                      <a:prstDash val="solid"/>
                    </a:lnT>
                    <a:lnB w="12700" cap="flat" cmpd="sng" algn="ctr">
                      <a:solidFill>
                        <a:schemeClr val="tx1"/>
                      </a:solidFill>
                      <a:prstDash val="solid"/>
                      <a:round/>
                      <a:headEnd type="none" w="med" len="med"/>
                      <a:tailEnd type="none" w="med" len="med"/>
                    </a:lnB>
                  </a:tcPr>
                </a:tc>
                <a:tc>
                  <a:txBody>
                    <a:bodyPr/>
                    <a:lstStyle/>
                    <a:p>
                      <a:r>
                        <a:rPr lang="en-US" dirty="0" smtClean="0"/>
                        <a:t>It is used to select,</a:t>
                      </a:r>
                      <a:r>
                        <a:rPr lang="en-US" baseline="0" dirty="0" smtClean="0"/>
                        <a:t> move, resize, align, etc. It control all the form.</a:t>
                      </a:r>
                      <a:endParaRPr lang="en-US" dirty="0"/>
                    </a:p>
                  </a:txBody>
                  <a:tcPr>
                    <a:lnL w="12700" cap="flat" cmpd="sng" algn="ctr">
                      <a:solidFill>
                        <a:schemeClr val="tx1"/>
                      </a:solidFill>
                      <a:prstDash val="solid"/>
                      <a:round/>
                      <a:headEnd type="none" w="med" len="med"/>
                      <a:tailEnd type="none" w="med" len="med"/>
                    </a:lnL>
                    <a:lnR w="12700" cmpd="sng">
                      <a:solidFill>
                        <a:schemeClr val="tx1"/>
                      </a:solidFill>
                      <a:prstDash val="soli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579120">
                <a:tc>
                  <a:txBody>
                    <a:bodyPr/>
                    <a:lstStyle/>
                    <a:p>
                      <a:r>
                        <a:rPr lang="en-US" dirty="0" smtClean="0"/>
                        <a:t>Picture Box</a:t>
                      </a:r>
                      <a:endParaRPr lang="en-US" dirty="0"/>
                    </a:p>
                  </a:txBody>
                  <a:tcPr>
                    <a:lnL w="12700" cmpd="sng">
                      <a:solidFill>
                        <a:schemeClr val="tx1"/>
                      </a:solidFill>
                      <a:prstDash val="solid"/>
                    </a:lnL>
                    <a:lnR w="12700" cap="flat" cmpd="sng" algn="ctr">
                      <a:solidFill>
                        <a:schemeClr val="tx1"/>
                      </a:solidFill>
                      <a:prstDash val="solid"/>
                      <a:round/>
                      <a:headEnd type="none" w="med" len="med"/>
                      <a:tailEnd type="none" w="med" len="med"/>
                    </a:lnR>
                    <a:lnT w="12700" cmpd="sng">
                      <a:solidFill>
                        <a:schemeClr val="tx1"/>
                      </a:solidFill>
                      <a:prstDash val="solid"/>
                    </a:lnT>
                    <a:lnB w="12700" cap="flat" cmpd="sng" algn="ctr">
                      <a:solidFill>
                        <a:schemeClr val="tx1"/>
                      </a:solidFill>
                      <a:prstDash val="solid"/>
                      <a:round/>
                      <a:headEnd type="none" w="med" len="med"/>
                      <a:tailEnd type="none" w="med" len="med"/>
                    </a:lnB>
                  </a:tcPr>
                </a:tc>
                <a:tc>
                  <a:txBody>
                    <a:bodyPr/>
                    <a:lstStyle/>
                    <a:p>
                      <a:r>
                        <a:rPr lang="en-US" dirty="0" smtClean="0"/>
                        <a:t>It is used to display an image.</a:t>
                      </a:r>
                      <a:endParaRPr lang="en-US" dirty="0"/>
                    </a:p>
                  </a:txBody>
                  <a:tcPr>
                    <a:lnL w="12700" cap="flat" cmpd="sng" algn="ctr">
                      <a:solidFill>
                        <a:schemeClr val="tx1"/>
                      </a:solidFill>
                      <a:prstDash val="solid"/>
                      <a:round/>
                      <a:headEnd type="none" w="med" len="med"/>
                      <a:tailEnd type="none" w="med" len="med"/>
                    </a:lnL>
                    <a:lnR w="12700" cmpd="sng">
                      <a:solidFill>
                        <a:schemeClr val="tx1"/>
                      </a:solidFill>
                      <a:prstDash val="soli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574431">
                <a:tc>
                  <a:txBody>
                    <a:bodyPr/>
                    <a:lstStyle/>
                    <a:p>
                      <a:r>
                        <a:rPr lang="en-US" dirty="0" smtClean="0"/>
                        <a:t>Label</a:t>
                      </a:r>
                      <a:endParaRPr lang="en-US" dirty="0"/>
                    </a:p>
                  </a:txBody>
                  <a:tcPr>
                    <a:lnL w="12700" cmpd="sng">
                      <a:solidFill>
                        <a:schemeClr val="tx1"/>
                      </a:solidFill>
                      <a:prstDash val="solid"/>
                    </a:lnL>
                    <a:lnR w="12700" cap="flat" cmpd="sng" algn="ctr">
                      <a:solidFill>
                        <a:schemeClr val="tx1"/>
                      </a:solidFill>
                      <a:prstDash val="solid"/>
                      <a:round/>
                      <a:headEnd type="none" w="med" len="med"/>
                      <a:tailEnd type="none" w="med" len="med"/>
                    </a:lnR>
                    <a:lnT w="12700" cmpd="sng">
                      <a:solidFill>
                        <a:schemeClr val="tx1"/>
                      </a:solidFill>
                      <a:prstDash val="solid"/>
                    </a:lnT>
                    <a:lnB w="12700" cap="flat" cmpd="sng" algn="ctr">
                      <a:solidFill>
                        <a:schemeClr val="tx1"/>
                      </a:solidFill>
                      <a:prstDash val="solid"/>
                      <a:round/>
                      <a:headEnd type="none" w="med" len="med"/>
                      <a:tailEnd type="none" w="med" len="med"/>
                    </a:lnB>
                  </a:tcPr>
                </a:tc>
                <a:tc>
                  <a:txBody>
                    <a:bodyPr/>
                    <a:lstStyle/>
                    <a:p>
                      <a:r>
                        <a:rPr lang="en-US" dirty="0" smtClean="0"/>
                        <a:t>It is used to display text. The text cannot be edited directly by the user.</a:t>
                      </a:r>
                      <a:endParaRPr lang="en-US" dirty="0"/>
                    </a:p>
                  </a:txBody>
                  <a:tcPr>
                    <a:lnL w="12700" cap="flat" cmpd="sng" algn="ctr">
                      <a:solidFill>
                        <a:schemeClr val="tx1"/>
                      </a:solidFill>
                      <a:prstDash val="solid"/>
                      <a:round/>
                      <a:headEnd type="none" w="med" len="med"/>
                      <a:tailEnd type="none" w="med" len="med"/>
                    </a:lnL>
                    <a:lnR w="12700" cmpd="sng">
                      <a:solidFill>
                        <a:schemeClr val="tx1"/>
                      </a:solidFill>
                      <a:prstDash val="soli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533400">
                <a:tc>
                  <a:txBody>
                    <a:bodyPr/>
                    <a:lstStyle/>
                    <a:p>
                      <a:r>
                        <a:rPr lang="en-US" dirty="0" smtClean="0"/>
                        <a:t>Text Box</a:t>
                      </a:r>
                      <a:endParaRPr lang="en-US" dirty="0"/>
                    </a:p>
                  </a:txBody>
                  <a:tcPr>
                    <a:lnL w="12700" cmpd="sng">
                      <a:solidFill>
                        <a:schemeClr val="tx1"/>
                      </a:solidFill>
                      <a:prstDash val="solid"/>
                    </a:lnL>
                    <a:lnR w="12700" cap="flat" cmpd="sng" algn="ctr">
                      <a:solidFill>
                        <a:schemeClr val="tx1"/>
                      </a:solidFill>
                      <a:prstDash val="solid"/>
                      <a:round/>
                      <a:headEnd type="none" w="med" len="med"/>
                      <a:tailEnd type="none" w="med" len="med"/>
                    </a:lnR>
                    <a:lnT w="12700" cmpd="sng">
                      <a:solidFill>
                        <a:schemeClr val="tx1"/>
                      </a:solidFill>
                      <a:prstDash val="solid"/>
                    </a:lnT>
                    <a:lnB w="12700" cap="flat" cmpd="sng" algn="ctr">
                      <a:solidFill>
                        <a:schemeClr val="tx1"/>
                      </a:solidFill>
                      <a:prstDash val="solid"/>
                      <a:round/>
                      <a:headEnd type="none" w="med" len="med"/>
                      <a:tailEnd type="none" w="med" len="med"/>
                    </a:lnB>
                  </a:tcPr>
                </a:tc>
                <a:tc>
                  <a:txBody>
                    <a:bodyPr/>
                    <a:lstStyle/>
                    <a:p>
                      <a:r>
                        <a:rPr lang="en-US" dirty="0" smtClean="0"/>
                        <a:t>It is used to display input text.</a:t>
                      </a:r>
                      <a:endParaRPr lang="en-US" dirty="0"/>
                    </a:p>
                  </a:txBody>
                  <a:tcPr>
                    <a:lnL w="12700" cap="flat" cmpd="sng" algn="ctr">
                      <a:solidFill>
                        <a:schemeClr val="tx1"/>
                      </a:solidFill>
                      <a:prstDash val="solid"/>
                      <a:round/>
                      <a:headEnd type="none" w="med" len="med"/>
                      <a:tailEnd type="none" w="med" len="med"/>
                    </a:lnL>
                    <a:lnR w="12700" cmpd="sng">
                      <a:solidFill>
                        <a:schemeClr val="tx1"/>
                      </a:solidFill>
                      <a:prstDash val="soli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533400">
                <a:tc>
                  <a:txBody>
                    <a:bodyPr/>
                    <a:lstStyle/>
                    <a:p>
                      <a:r>
                        <a:rPr lang="en-US" dirty="0" smtClean="0"/>
                        <a:t>Frame</a:t>
                      </a:r>
                      <a:endParaRPr lang="en-US" dirty="0"/>
                    </a:p>
                  </a:txBody>
                  <a:tcPr>
                    <a:lnL w="12700" cmpd="sng">
                      <a:solidFill>
                        <a:schemeClr val="tx1"/>
                      </a:solidFill>
                      <a:prstDash val="solid"/>
                    </a:lnL>
                    <a:lnR w="12700" cap="flat" cmpd="sng" algn="ctr">
                      <a:solidFill>
                        <a:schemeClr val="tx1"/>
                      </a:solidFill>
                      <a:prstDash val="solid"/>
                      <a:round/>
                      <a:headEnd type="none" w="med" len="med"/>
                      <a:tailEnd type="none" w="med" len="med"/>
                    </a:lnR>
                    <a:lnT w="12700" cmpd="sng">
                      <a:solidFill>
                        <a:schemeClr val="tx1"/>
                      </a:solidFill>
                      <a:prstDash val="solid"/>
                    </a:lnT>
                    <a:lnB w="12700" cap="flat" cmpd="sng" algn="ctr">
                      <a:solidFill>
                        <a:schemeClr val="tx1"/>
                      </a:solidFill>
                      <a:prstDash val="solid"/>
                      <a:round/>
                      <a:headEnd type="none" w="med" len="med"/>
                      <a:tailEnd type="none" w="med" len="med"/>
                    </a:lnB>
                  </a:tcPr>
                </a:tc>
                <a:tc>
                  <a:txBody>
                    <a:bodyPr/>
                    <a:lstStyle/>
                    <a:p>
                      <a:r>
                        <a:rPr lang="en-US" dirty="0" smtClean="0"/>
                        <a:t>It used to combine a number of controls on the form into the group.</a:t>
                      </a:r>
                      <a:r>
                        <a:rPr lang="en-US" baseline="0" dirty="0" smtClean="0"/>
                        <a:t> It is used to group radio buttons, check boxes, etc.</a:t>
                      </a:r>
                      <a:endParaRPr lang="en-US" dirty="0"/>
                    </a:p>
                  </a:txBody>
                  <a:tcPr>
                    <a:lnL w="12700" cap="flat" cmpd="sng" algn="ctr">
                      <a:solidFill>
                        <a:schemeClr val="tx1"/>
                      </a:solidFill>
                      <a:prstDash val="solid"/>
                      <a:round/>
                      <a:headEnd type="none" w="med" len="med"/>
                      <a:tailEnd type="none" w="med" len="med"/>
                    </a:lnL>
                    <a:lnR w="12700" cmpd="sng">
                      <a:solidFill>
                        <a:schemeClr val="tx1"/>
                      </a:solidFill>
                      <a:prstDash val="soli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533400">
                <a:tc>
                  <a:txBody>
                    <a:bodyPr/>
                    <a:lstStyle/>
                    <a:p>
                      <a:r>
                        <a:rPr lang="en-US" dirty="0" smtClean="0"/>
                        <a:t>Command Button</a:t>
                      </a:r>
                      <a:endParaRPr lang="en-US" dirty="0"/>
                    </a:p>
                  </a:txBody>
                  <a:tcPr>
                    <a:lnL w="12700" cmpd="sng">
                      <a:solidFill>
                        <a:schemeClr val="tx1"/>
                      </a:solidFill>
                      <a:prstDash val="solid"/>
                    </a:lnL>
                    <a:lnR w="12700" cap="flat" cmpd="sng" algn="ctr">
                      <a:solidFill>
                        <a:schemeClr val="tx1"/>
                      </a:solidFill>
                      <a:prstDash val="solid"/>
                      <a:round/>
                      <a:headEnd type="none" w="med" len="med"/>
                      <a:tailEnd type="none" w="med" len="med"/>
                    </a:lnR>
                    <a:lnT w="12700" cmpd="sng">
                      <a:solidFill>
                        <a:schemeClr val="tx1"/>
                      </a:solidFill>
                      <a:prstDash val="solid"/>
                    </a:lnT>
                    <a:lnB w="12700" cap="flat" cmpd="sng" algn="ctr">
                      <a:solidFill>
                        <a:schemeClr val="tx1"/>
                      </a:solidFill>
                      <a:prstDash val="solid"/>
                      <a:round/>
                      <a:headEnd type="none" w="med" len="med"/>
                      <a:tailEnd type="none" w="med" len="med"/>
                    </a:lnB>
                  </a:tcPr>
                </a:tc>
                <a:tc>
                  <a:txBody>
                    <a:bodyPr/>
                    <a:lstStyle/>
                    <a:p>
                      <a:r>
                        <a:rPr lang="en-US" dirty="0" smtClean="0"/>
                        <a:t>It is used to start an action when it is clicked.</a:t>
                      </a:r>
                      <a:endParaRPr lang="en-US" dirty="0"/>
                    </a:p>
                  </a:txBody>
                  <a:tcPr>
                    <a:lnL w="12700" cap="flat" cmpd="sng" algn="ctr">
                      <a:solidFill>
                        <a:schemeClr val="tx1"/>
                      </a:solidFill>
                      <a:prstDash val="solid"/>
                      <a:round/>
                      <a:headEnd type="none" w="med" len="med"/>
                      <a:tailEnd type="none" w="med" len="med"/>
                    </a:lnL>
                    <a:lnR w="12700" cmpd="sng">
                      <a:solidFill>
                        <a:schemeClr val="tx1"/>
                      </a:solidFill>
                      <a:prstDash val="soli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533400">
                <a:tc>
                  <a:txBody>
                    <a:bodyPr/>
                    <a:lstStyle/>
                    <a:p>
                      <a:r>
                        <a:rPr lang="en-US" dirty="0" smtClean="0"/>
                        <a:t>Check</a:t>
                      </a:r>
                      <a:r>
                        <a:rPr lang="en-US" baseline="0" dirty="0" smtClean="0"/>
                        <a:t> Box</a:t>
                      </a:r>
                      <a:endParaRPr lang="en-US" dirty="0"/>
                    </a:p>
                  </a:txBody>
                  <a:tcPr>
                    <a:lnL w="12700" cmpd="sng">
                      <a:solidFill>
                        <a:schemeClr val="tx1"/>
                      </a:solidFill>
                      <a:prstDash val="solid"/>
                    </a:lnL>
                    <a:lnR w="12700" cap="flat" cmpd="sng" algn="ctr">
                      <a:solidFill>
                        <a:schemeClr val="tx1"/>
                      </a:solidFill>
                      <a:prstDash val="solid"/>
                      <a:round/>
                      <a:headEnd type="none" w="med" len="med"/>
                      <a:tailEnd type="none" w="med" len="med"/>
                    </a:lnR>
                    <a:lnT w="12700" cmpd="sng">
                      <a:solidFill>
                        <a:schemeClr val="tx1"/>
                      </a:solidFill>
                      <a:prstDash val="solid"/>
                    </a:lnT>
                    <a:lnB w="12700" cap="flat" cmpd="sng" algn="ctr">
                      <a:solidFill>
                        <a:schemeClr val="tx1"/>
                      </a:solidFill>
                      <a:prstDash val="solid"/>
                      <a:round/>
                      <a:headEnd type="none" w="med" len="med"/>
                      <a:tailEnd type="none" w="med" len="med"/>
                    </a:lnB>
                  </a:tcPr>
                </a:tc>
                <a:tc>
                  <a:txBody>
                    <a:bodyPr/>
                    <a:lstStyle/>
                    <a:p>
                      <a:r>
                        <a:rPr lang="en-US" dirty="0" smtClean="0"/>
                        <a:t>It is used to get an input from the user.</a:t>
                      </a:r>
                      <a:r>
                        <a:rPr lang="en-US" baseline="0" dirty="0" smtClean="0"/>
                        <a:t> It can have two status checked and unchecked.</a:t>
                      </a:r>
                      <a:endParaRPr lang="en-US" dirty="0"/>
                    </a:p>
                  </a:txBody>
                  <a:tcPr>
                    <a:lnL w="12700" cap="flat" cmpd="sng" algn="ctr">
                      <a:solidFill>
                        <a:schemeClr val="tx1"/>
                      </a:solidFill>
                      <a:prstDash val="solid"/>
                      <a:round/>
                      <a:headEnd type="none" w="med" len="med"/>
                      <a:tailEnd type="none" w="med" len="med"/>
                    </a:lnL>
                    <a:lnR w="12700" cmpd="sng">
                      <a:solidFill>
                        <a:schemeClr val="tx1"/>
                      </a:solidFill>
                      <a:prstDash val="soli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533400">
                <a:tc>
                  <a:txBody>
                    <a:bodyPr/>
                    <a:lstStyle/>
                    <a:p>
                      <a:r>
                        <a:rPr lang="en-US" dirty="0" smtClean="0"/>
                        <a:t>Option Button</a:t>
                      </a:r>
                      <a:endParaRPr lang="en-US" dirty="0"/>
                    </a:p>
                  </a:txBody>
                  <a:tcPr>
                    <a:lnL w="12700" cmpd="sng">
                      <a:solidFill>
                        <a:schemeClr val="tx1"/>
                      </a:solidFill>
                      <a:prstDash val="solid"/>
                    </a:lnL>
                    <a:lnR w="12700" cap="flat" cmpd="sng" algn="ctr">
                      <a:solidFill>
                        <a:schemeClr val="tx1"/>
                      </a:solidFill>
                      <a:prstDash val="solid"/>
                      <a:round/>
                      <a:headEnd type="none" w="med" len="med"/>
                      <a:tailEnd type="none" w="med" len="med"/>
                    </a:lnR>
                    <a:lnT w="12700" cmpd="sng">
                      <a:solidFill>
                        <a:schemeClr val="tx1"/>
                      </a:solidFill>
                      <a:prstDash val="solid"/>
                    </a:lnT>
                    <a:lnB w="12700" cap="flat" cmpd="sng" algn="ctr">
                      <a:solidFill>
                        <a:schemeClr val="tx1"/>
                      </a:solidFill>
                      <a:prstDash val="solid"/>
                      <a:round/>
                      <a:headEnd type="none" w="med" len="med"/>
                      <a:tailEnd type="none" w="med" len="med"/>
                    </a:lnB>
                  </a:tcPr>
                </a:tc>
                <a:tc>
                  <a:txBody>
                    <a:bodyPr/>
                    <a:lstStyle/>
                    <a:p>
                      <a:r>
                        <a:rPr lang="en-US" dirty="0" smtClean="0"/>
                        <a:t>It is also called the radio button.</a:t>
                      </a:r>
                      <a:r>
                        <a:rPr lang="en-US" baseline="0" dirty="0" smtClean="0"/>
                        <a:t> Radio buttons are used as a group in which only one radio button can be checked at a time.</a:t>
                      </a:r>
                      <a:endParaRPr lang="en-US" dirty="0"/>
                    </a:p>
                  </a:txBody>
                  <a:tcPr>
                    <a:lnL w="12700" cap="flat" cmpd="sng" algn="ctr">
                      <a:solidFill>
                        <a:schemeClr val="tx1"/>
                      </a:solidFill>
                      <a:prstDash val="solid"/>
                      <a:round/>
                      <a:headEnd type="none" w="med" len="med"/>
                      <a:tailEnd type="none" w="med" len="med"/>
                    </a:lnL>
                    <a:lnR w="12700" cmpd="sng">
                      <a:solidFill>
                        <a:schemeClr val="tx1"/>
                      </a:solidFill>
                      <a:prstDash val="soli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Tree>
  </p:cSld>
  <p:clrMapOvr>
    <a:masterClrMapping/>
  </p:clrMapOvr>
  <p:transition>
    <p:sndAc>
      <p:stSnd>
        <p:snd r:embed="rId2" name="chimes.wav" builtIn="1"/>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4" presetClass="emph" presetSubtype="0" fill="hold" grpId="0" nodeType="clickEffect">
                                  <p:stCondLst>
                                    <p:cond delay="0"/>
                                  </p:stCondLst>
                                  <p:iterate type="lt">
                                    <p:tmPct val="10000"/>
                                  </p:iterate>
                                  <p:childTnLst>
                                    <p:animMotion origin="layout" path="M 0.0 0.0 L 0.0 -0.07213" pathEditMode="relative" ptsTypes="">
                                      <p:cBhvr>
                                        <p:cTn id="6" dur="250" accel="50000" decel="50000" autoRev="1" fill="hold">
                                          <p:stCondLst>
                                            <p:cond delay="0"/>
                                          </p:stCondLst>
                                        </p:cTn>
                                        <p:tgtEl>
                                          <p:spTgt spid="3"/>
                                        </p:tgtEl>
                                        <p:attrNameLst>
                                          <p:attrName>ppt_x</p:attrName>
                                          <p:attrName>ppt_y</p:attrName>
                                        </p:attrNameLst>
                                      </p:cBhvr>
                                    </p:animMotion>
                                    <p:animRot by="1500000">
                                      <p:cBhvr>
                                        <p:cTn id="7" dur="125" fill="hold">
                                          <p:stCondLst>
                                            <p:cond delay="0"/>
                                          </p:stCondLst>
                                        </p:cTn>
                                        <p:tgtEl>
                                          <p:spTgt spid="3"/>
                                        </p:tgtEl>
                                        <p:attrNameLst>
                                          <p:attrName>r</p:attrName>
                                        </p:attrNameLst>
                                      </p:cBhvr>
                                    </p:animRot>
                                    <p:animRot by="-1500000">
                                      <p:cBhvr>
                                        <p:cTn id="8" dur="125" fill="hold">
                                          <p:stCondLst>
                                            <p:cond delay="125"/>
                                          </p:stCondLst>
                                        </p:cTn>
                                        <p:tgtEl>
                                          <p:spTgt spid="3"/>
                                        </p:tgtEl>
                                        <p:attrNameLst>
                                          <p:attrName>r</p:attrName>
                                        </p:attrNameLst>
                                      </p:cBhvr>
                                    </p:animRot>
                                    <p:animRot by="-1500000">
                                      <p:cBhvr>
                                        <p:cTn id="9" dur="125" fill="hold">
                                          <p:stCondLst>
                                            <p:cond delay="250"/>
                                          </p:stCondLst>
                                        </p:cTn>
                                        <p:tgtEl>
                                          <p:spTgt spid="3"/>
                                        </p:tgtEl>
                                        <p:attrNameLst>
                                          <p:attrName>r</p:attrName>
                                        </p:attrNameLst>
                                      </p:cBhvr>
                                    </p:animRot>
                                    <p:animRot by="1500000">
                                      <p:cBhvr>
                                        <p:cTn id="10" dur="125" fill="hold">
                                          <p:stCondLst>
                                            <p:cond delay="375"/>
                                          </p:stCondLst>
                                        </p:cTn>
                                        <p:tgtEl>
                                          <p:spTgt spid="3"/>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noChangeArrowheads="1"/>
          </p:cNvPicPr>
          <p:nvPr/>
        </p:nvPicPr>
        <p:blipFill>
          <a:blip r:embed="rId3">
            <a:duotone>
              <a:schemeClr val="accent6">
                <a:shade val="45000"/>
                <a:satMod val="135000"/>
              </a:schemeClr>
              <a:prstClr val="white"/>
            </a:duotone>
            <a:lum bright="10000"/>
          </a:blip>
          <a:srcRect l="3333" t="4444" r="2500" b="21111"/>
          <a:stretch>
            <a:fillRect/>
          </a:stretch>
        </p:blipFill>
        <p:spPr bwMode="auto">
          <a:xfrm>
            <a:off x="0" y="0"/>
            <a:ext cx="9144000" cy="6858000"/>
          </a:xfrm>
          <a:prstGeom prst="rect">
            <a:avLst/>
          </a:prstGeom>
          <a:noFill/>
          <a:effectLst>
            <a:outerShdw blurRad="393700" dist="50800" dir="5400000" algn="ctr" rotWithShape="0">
              <a:srgbClr val="000000">
                <a:alpha val="43137"/>
              </a:srgbClr>
            </a:outerShdw>
          </a:effectLst>
        </p:spPr>
      </p:pic>
      <p:graphicFrame>
        <p:nvGraphicFramePr>
          <p:cNvPr id="2" name="Table 1"/>
          <p:cNvGraphicFramePr>
            <a:graphicFrameLocks noGrp="1"/>
          </p:cNvGraphicFramePr>
          <p:nvPr/>
        </p:nvGraphicFramePr>
        <p:xfrm>
          <a:off x="228600" y="152400"/>
          <a:ext cx="8686800" cy="6254259"/>
        </p:xfrm>
        <a:graphic>
          <a:graphicData uri="http://schemas.openxmlformats.org/drawingml/2006/table">
            <a:tbl>
              <a:tblPr bandRow="1"/>
              <a:tblGrid>
                <a:gridCol w="1893549"/>
                <a:gridCol w="6793251"/>
              </a:tblGrid>
              <a:tr h="568569">
                <a:tc>
                  <a:txBody>
                    <a:bodyPr/>
                    <a:lstStyle/>
                    <a:p>
                      <a:r>
                        <a:rPr lang="en-US" sz="2400" b="1" dirty="0" smtClean="0"/>
                        <a:t>Control</a:t>
                      </a:r>
                      <a:endParaRPr lang="en-US" sz="2400" b="1" dirty="0"/>
                    </a:p>
                  </a:txBody>
                  <a:tcPr>
                    <a:lnL w="12700" cmpd="sng">
                      <a:solidFill>
                        <a:schemeClr val="tx1"/>
                      </a:solidFill>
                      <a:prstDash val="solid"/>
                    </a:lnL>
                    <a:lnR w="12700" cap="flat" cmpd="sng" algn="ctr">
                      <a:solidFill>
                        <a:schemeClr val="tx1"/>
                      </a:solidFill>
                      <a:prstDash val="solid"/>
                      <a:round/>
                      <a:headEnd type="none" w="med" len="med"/>
                      <a:tailEnd type="none" w="med" len="med"/>
                    </a:lnR>
                    <a:lnT w="12700" cmpd="sng">
                      <a:solidFill>
                        <a:schemeClr val="tx1"/>
                      </a:solidFill>
                      <a:prstDash val="solid"/>
                    </a:lnT>
                    <a:lnB w="12700" cap="flat" cmpd="sng" algn="ctr">
                      <a:solidFill>
                        <a:schemeClr val="tx1"/>
                      </a:solidFill>
                      <a:prstDash val="solid"/>
                      <a:round/>
                      <a:headEnd type="none" w="med" len="med"/>
                      <a:tailEnd type="none" w="med" len="med"/>
                    </a:lnB>
                  </a:tcPr>
                </a:tc>
                <a:tc>
                  <a:txBody>
                    <a:bodyPr/>
                    <a:lstStyle/>
                    <a:p>
                      <a:r>
                        <a:rPr lang="en-US" sz="2400" b="1" dirty="0" smtClean="0"/>
                        <a:t>Description</a:t>
                      </a:r>
                      <a:endParaRPr lang="en-US" sz="2400" b="1" dirty="0"/>
                    </a:p>
                  </a:txBody>
                  <a:tcPr>
                    <a:lnL w="12700" cap="flat" cmpd="sng" algn="ctr">
                      <a:solidFill>
                        <a:schemeClr val="tx1"/>
                      </a:solidFill>
                      <a:prstDash val="solid"/>
                      <a:round/>
                      <a:headEnd type="none" w="med" len="med"/>
                      <a:tailEnd type="none" w="med" len="med"/>
                    </a:lnL>
                    <a:lnR w="12700" cmpd="sng">
                      <a:solidFill>
                        <a:schemeClr val="tx1"/>
                      </a:solidFill>
                      <a:prstDash val="soli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568569">
                <a:tc>
                  <a:txBody>
                    <a:bodyPr/>
                    <a:lstStyle/>
                    <a:p>
                      <a:r>
                        <a:rPr lang="en-US" dirty="0" smtClean="0"/>
                        <a:t>List Box</a:t>
                      </a:r>
                      <a:endParaRPr lang="en-US" dirty="0"/>
                    </a:p>
                  </a:txBody>
                  <a:tcPr>
                    <a:lnL w="12700" cmpd="sng">
                      <a:solidFill>
                        <a:schemeClr val="tx1"/>
                      </a:solidFill>
                      <a:prstDash val="solid"/>
                    </a:lnL>
                    <a:lnR w="12700" cap="flat" cmpd="sng" algn="ctr">
                      <a:solidFill>
                        <a:schemeClr val="tx1"/>
                      </a:solidFill>
                      <a:prstDash val="solid"/>
                      <a:round/>
                      <a:headEnd type="none" w="med" len="med"/>
                      <a:tailEnd type="none" w="med" len="med"/>
                    </a:lnR>
                    <a:lnT w="12700" cmpd="sng">
                      <a:solidFill>
                        <a:schemeClr val="tx1"/>
                      </a:solidFill>
                      <a:prstDash val="solid"/>
                    </a:lnT>
                    <a:lnB w="12700" cap="flat" cmpd="sng" algn="ctr">
                      <a:solidFill>
                        <a:schemeClr val="tx1"/>
                      </a:solidFill>
                      <a:prstDash val="solid"/>
                      <a:round/>
                      <a:headEnd type="none" w="med" len="med"/>
                      <a:tailEnd type="none" w="med" len="med"/>
                    </a:lnB>
                  </a:tcPr>
                </a:tc>
                <a:tc>
                  <a:txBody>
                    <a:bodyPr/>
                    <a:lstStyle/>
                    <a:p>
                      <a:r>
                        <a:rPr lang="en-US" dirty="0" smtClean="0"/>
                        <a:t>It is used to provide a list of items.</a:t>
                      </a:r>
                      <a:endParaRPr lang="en-US" dirty="0"/>
                    </a:p>
                  </a:txBody>
                  <a:tcPr>
                    <a:lnL w="12700" cap="flat" cmpd="sng" algn="ctr">
                      <a:solidFill>
                        <a:schemeClr val="tx1"/>
                      </a:solidFill>
                      <a:prstDash val="solid"/>
                      <a:round/>
                      <a:headEnd type="none" w="med" len="med"/>
                      <a:tailEnd type="none" w="med" len="med"/>
                    </a:lnL>
                    <a:lnR w="12700" cmpd="sng">
                      <a:solidFill>
                        <a:schemeClr val="tx1"/>
                      </a:solidFill>
                      <a:prstDash val="soli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568569">
                <a:tc>
                  <a:txBody>
                    <a:bodyPr/>
                    <a:lstStyle/>
                    <a:p>
                      <a:r>
                        <a:rPr lang="en-US" dirty="0" smtClean="0"/>
                        <a:t>Combo Box</a:t>
                      </a:r>
                      <a:endParaRPr lang="en-US" dirty="0"/>
                    </a:p>
                  </a:txBody>
                  <a:tcPr>
                    <a:lnL w="12700" cmpd="sng">
                      <a:solidFill>
                        <a:schemeClr val="tx1"/>
                      </a:solidFill>
                      <a:prstDash val="solid"/>
                    </a:lnL>
                    <a:lnR w="12700" cap="flat" cmpd="sng" algn="ctr">
                      <a:solidFill>
                        <a:schemeClr val="tx1"/>
                      </a:solidFill>
                      <a:prstDash val="solid"/>
                      <a:round/>
                      <a:headEnd type="none" w="med" len="med"/>
                      <a:tailEnd type="none" w="med" len="med"/>
                    </a:lnR>
                    <a:lnT w="12700" cmpd="sng">
                      <a:solidFill>
                        <a:schemeClr val="tx1"/>
                      </a:solidFill>
                      <a:prstDash val="solid"/>
                    </a:lnT>
                    <a:lnB w="12700" cap="flat" cmpd="sng" algn="ctr">
                      <a:solidFill>
                        <a:schemeClr val="tx1"/>
                      </a:solidFill>
                      <a:prstDash val="solid"/>
                      <a:round/>
                      <a:headEnd type="none" w="med" len="med"/>
                      <a:tailEnd type="none" w="med" len="med"/>
                    </a:lnB>
                  </a:tcPr>
                </a:tc>
                <a:tc>
                  <a:txBody>
                    <a:bodyPr/>
                    <a:lstStyle/>
                    <a:p>
                      <a:r>
                        <a:rPr lang="en-US" dirty="0" smtClean="0"/>
                        <a:t>It is used to provide a short list of items.</a:t>
                      </a:r>
                      <a:endParaRPr lang="en-US" dirty="0"/>
                    </a:p>
                  </a:txBody>
                  <a:tcPr>
                    <a:lnL w="12700" cap="flat" cmpd="sng" algn="ctr">
                      <a:solidFill>
                        <a:schemeClr val="tx1"/>
                      </a:solidFill>
                      <a:prstDash val="solid"/>
                      <a:round/>
                      <a:headEnd type="none" w="med" len="med"/>
                      <a:tailEnd type="none" w="med" len="med"/>
                    </a:lnL>
                    <a:lnR w="12700" cmpd="sng">
                      <a:solidFill>
                        <a:schemeClr val="tx1"/>
                      </a:solidFill>
                      <a:prstDash val="soli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568569">
                <a:tc>
                  <a:txBody>
                    <a:bodyPr/>
                    <a:lstStyle/>
                    <a:p>
                      <a:r>
                        <a:rPr lang="en-US" dirty="0" smtClean="0"/>
                        <a:t>H Scroll</a:t>
                      </a:r>
                      <a:r>
                        <a:rPr lang="en-US" baseline="0" dirty="0" smtClean="0"/>
                        <a:t> Bar</a:t>
                      </a:r>
                      <a:endParaRPr lang="en-US" dirty="0"/>
                    </a:p>
                  </a:txBody>
                  <a:tcPr>
                    <a:lnL w="12700" cmpd="sng">
                      <a:solidFill>
                        <a:schemeClr val="tx1"/>
                      </a:solidFill>
                      <a:prstDash val="solid"/>
                    </a:lnL>
                    <a:lnR w="12700" cap="flat" cmpd="sng" algn="ctr">
                      <a:solidFill>
                        <a:schemeClr val="tx1"/>
                      </a:solidFill>
                      <a:prstDash val="solid"/>
                      <a:round/>
                      <a:headEnd type="none" w="med" len="med"/>
                      <a:tailEnd type="none" w="med" len="med"/>
                    </a:lnR>
                    <a:lnT w="12700" cmpd="sng">
                      <a:solidFill>
                        <a:schemeClr val="tx1"/>
                      </a:solidFill>
                      <a:prstDash val="solid"/>
                    </a:lnT>
                    <a:lnB w="12700" cap="flat" cmpd="sng" algn="ctr">
                      <a:solidFill>
                        <a:schemeClr val="tx1"/>
                      </a:solidFill>
                      <a:prstDash val="solid"/>
                      <a:round/>
                      <a:headEnd type="none" w="med" len="med"/>
                      <a:tailEnd type="none" w="med" len="med"/>
                    </a:lnB>
                  </a:tcPr>
                </a:tc>
                <a:tc>
                  <a:txBody>
                    <a:bodyPr/>
                    <a:lstStyle/>
                    <a:p>
                      <a:r>
                        <a:rPr lang="en-US" dirty="0" smtClean="0"/>
                        <a:t>It represent a horizontal scroll bar.</a:t>
                      </a:r>
                      <a:endParaRPr lang="en-US" dirty="0"/>
                    </a:p>
                  </a:txBody>
                  <a:tcPr>
                    <a:lnL w="12700" cap="flat" cmpd="sng" algn="ctr">
                      <a:solidFill>
                        <a:schemeClr val="tx1"/>
                      </a:solidFill>
                      <a:prstDash val="solid"/>
                      <a:round/>
                      <a:headEnd type="none" w="med" len="med"/>
                      <a:tailEnd type="none" w="med" len="med"/>
                    </a:lnL>
                    <a:lnR w="12700" cmpd="sng">
                      <a:solidFill>
                        <a:schemeClr val="tx1"/>
                      </a:solidFill>
                      <a:prstDash val="soli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568569">
                <a:tc>
                  <a:txBody>
                    <a:bodyPr/>
                    <a:lstStyle/>
                    <a:p>
                      <a:r>
                        <a:rPr lang="en-US" dirty="0" smtClean="0"/>
                        <a:t>V Scroll Bar</a:t>
                      </a:r>
                      <a:endParaRPr lang="en-US" dirty="0"/>
                    </a:p>
                  </a:txBody>
                  <a:tcPr>
                    <a:lnL w="12700" cmpd="sng">
                      <a:solidFill>
                        <a:schemeClr val="tx1"/>
                      </a:solidFill>
                      <a:prstDash val="solid"/>
                    </a:lnL>
                    <a:lnR w="12700" cap="flat" cmpd="sng" algn="ctr">
                      <a:solidFill>
                        <a:schemeClr val="tx1"/>
                      </a:solidFill>
                      <a:prstDash val="solid"/>
                      <a:round/>
                      <a:headEnd type="none" w="med" len="med"/>
                      <a:tailEnd type="none" w="med" len="med"/>
                    </a:lnR>
                    <a:lnT w="12700" cmpd="sng">
                      <a:solidFill>
                        <a:schemeClr val="tx1"/>
                      </a:solidFill>
                      <a:prstDash val="solid"/>
                    </a:lnT>
                    <a:lnB w="12700" cap="flat" cmpd="sng" algn="ctr">
                      <a:solidFill>
                        <a:schemeClr val="tx1"/>
                      </a:solidFill>
                      <a:prstDash val="solid"/>
                      <a:round/>
                      <a:headEnd type="none" w="med" len="med"/>
                      <a:tailEnd type="none" w="med" len="med"/>
                    </a:lnB>
                  </a:tcPr>
                </a:tc>
                <a:tc>
                  <a:txBody>
                    <a:bodyPr/>
                    <a:lstStyle/>
                    <a:p>
                      <a:r>
                        <a:rPr lang="en-US" dirty="0" smtClean="0"/>
                        <a:t>It represent a vertical Scroll bar.</a:t>
                      </a:r>
                      <a:endParaRPr lang="en-US" dirty="0"/>
                    </a:p>
                  </a:txBody>
                  <a:tcPr>
                    <a:lnL w="12700" cap="flat" cmpd="sng" algn="ctr">
                      <a:solidFill>
                        <a:schemeClr val="tx1"/>
                      </a:solidFill>
                      <a:prstDash val="solid"/>
                      <a:round/>
                      <a:headEnd type="none" w="med" len="med"/>
                      <a:tailEnd type="none" w="med" len="med"/>
                    </a:lnL>
                    <a:lnR w="12700" cmpd="sng">
                      <a:solidFill>
                        <a:schemeClr val="tx1"/>
                      </a:solidFill>
                      <a:prstDash val="soli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568569">
                <a:tc>
                  <a:txBody>
                    <a:bodyPr/>
                    <a:lstStyle/>
                    <a:p>
                      <a:r>
                        <a:rPr lang="en-US" dirty="0" smtClean="0"/>
                        <a:t>Timer</a:t>
                      </a:r>
                      <a:endParaRPr lang="en-US" dirty="0"/>
                    </a:p>
                  </a:txBody>
                  <a:tcPr>
                    <a:lnL w="12700" cmpd="sng">
                      <a:solidFill>
                        <a:schemeClr val="tx1"/>
                      </a:solidFill>
                      <a:prstDash val="solid"/>
                    </a:lnL>
                    <a:lnR w="12700" cap="flat" cmpd="sng" algn="ctr">
                      <a:solidFill>
                        <a:schemeClr val="tx1"/>
                      </a:solidFill>
                      <a:prstDash val="solid"/>
                      <a:round/>
                      <a:headEnd type="none" w="med" len="med"/>
                      <a:tailEnd type="none" w="med" len="med"/>
                    </a:lnR>
                    <a:lnT w="12700" cmpd="sng">
                      <a:solidFill>
                        <a:schemeClr val="tx1"/>
                      </a:solidFill>
                      <a:prstDash val="solid"/>
                    </a:lnT>
                    <a:lnB w="12700" cap="flat" cmpd="sng" algn="ctr">
                      <a:solidFill>
                        <a:schemeClr val="tx1"/>
                      </a:solidFill>
                      <a:prstDash val="solid"/>
                      <a:round/>
                      <a:headEnd type="none" w="med" len="med"/>
                      <a:tailEnd type="none" w="med" len="med"/>
                    </a:lnB>
                  </a:tcPr>
                </a:tc>
                <a:tc>
                  <a:txBody>
                    <a:bodyPr/>
                    <a:lstStyle/>
                    <a:p>
                      <a:r>
                        <a:rPr lang="en-US" dirty="0" smtClean="0"/>
                        <a:t>It is used to perform a task at </a:t>
                      </a:r>
                      <a:r>
                        <a:rPr lang="en-US" smtClean="0"/>
                        <a:t>a specified </a:t>
                      </a:r>
                      <a:r>
                        <a:rPr lang="en-US" dirty="0" smtClean="0"/>
                        <a:t>regular interval.</a:t>
                      </a:r>
                      <a:endParaRPr lang="en-US" dirty="0"/>
                    </a:p>
                  </a:txBody>
                  <a:tcPr>
                    <a:lnL w="12700" cap="flat" cmpd="sng" algn="ctr">
                      <a:solidFill>
                        <a:schemeClr val="tx1"/>
                      </a:solidFill>
                      <a:prstDash val="solid"/>
                      <a:round/>
                      <a:headEnd type="none" w="med" len="med"/>
                      <a:tailEnd type="none" w="med" len="med"/>
                    </a:lnL>
                    <a:lnR w="12700" cmpd="sng">
                      <a:solidFill>
                        <a:schemeClr val="tx1"/>
                      </a:solidFill>
                      <a:prstDash val="soli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568569">
                <a:tc>
                  <a:txBody>
                    <a:bodyPr/>
                    <a:lstStyle/>
                    <a:p>
                      <a:r>
                        <a:rPr lang="en-US" dirty="0" smtClean="0"/>
                        <a:t>Drive List Box</a:t>
                      </a:r>
                      <a:endParaRPr lang="en-US" dirty="0"/>
                    </a:p>
                  </a:txBody>
                  <a:tcPr>
                    <a:lnL w="12700" cmpd="sng">
                      <a:solidFill>
                        <a:schemeClr val="tx1"/>
                      </a:solidFill>
                      <a:prstDash val="solid"/>
                    </a:lnL>
                    <a:lnR w="12700" cap="flat" cmpd="sng" algn="ctr">
                      <a:solidFill>
                        <a:schemeClr val="tx1"/>
                      </a:solidFill>
                      <a:prstDash val="solid"/>
                      <a:round/>
                      <a:headEnd type="none" w="med" len="med"/>
                      <a:tailEnd type="none" w="med" len="med"/>
                    </a:lnR>
                    <a:lnT w="12700" cmpd="sng">
                      <a:solidFill>
                        <a:schemeClr val="tx1"/>
                      </a:solidFill>
                      <a:prstDash val="solid"/>
                    </a:lnT>
                    <a:lnB w="12700" cap="flat" cmpd="sng" algn="ctr">
                      <a:solidFill>
                        <a:schemeClr val="tx1"/>
                      </a:solidFill>
                      <a:prstDash val="solid"/>
                      <a:round/>
                      <a:headEnd type="none" w="med" len="med"/>
                      <a:tailEnd type="none" w="med" len="med"/>
                    </a:lnB>
                  </a:tcPr>
                </a:tc>
                <a:tc>
                  <a:txBody>
                    <a:bodyPr/>
                    <a:lstStyle/>
                    <a:p>
                      <a:r>
                        <a:rPr lang="en-US" dirty="0" smtClean="0"/>
                        <a:t>It is used to access disk drives installed on the computer.</a:t>
                      </a:r>
                      <a:endParaRPr lang="en-US" dirty="0"/>
                    </a:p>
                  </a:txBody>
                  <a:tcPr>
                    <a:lnL w="12700" cap="flat" cmpd="sng" algn="ctr">
                      <a:solidFill>
                        <a:schemeClr val="tx1"/>
                      </a:solidFill>
                      <a:prstDash val="solid"/>
                      <a:round/>
                      <a:headEnd type="none" w="med" len="med"/>
                      <a:tailEnd type="none" w="med" len="med"/>
                    </a:lnL>
                    <a:lnR w="12700" cmpd="sng">
                      <a:solidFill>
                        <a:schemeClr val="tx1"/>
                      </a:solidFill>
                      <a:prstDash val="soli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568569">
                <a:tc>
                  <a:txBody>
                    <a:bodyPr/>
                    <a:lstStyle/>
                    <a:p>
                      <a:r>
                        <a:rPr lang="en-US" dirty="0" smtClean="0"/>
                        <a:t>Dir List Box</a:t>
                      </a:r>
                      <a:endParaRPr lang="en-US" dirty="0"/>
                    </a:p>
                  </a:txBody>
                  <a:tcPr>
                    <a:lnL w="12700" cmpd="sng">
                      <a:solidFill>
                        <a:schemeClr val="tx1"/>
                      </a:solidFill>
                      <a:prstDash val="solid"/>
                    </a:lnL>
                    <a:lnR w="12700" cap="flat" cmpd="sng" algn="ctr">
                      <a:solidFill>
                        <a:schemeClr val="tx1"/>
                      </a:solidFill>
                      <a:prstDash val="solid"/>
                      <a:round/>
                      <a:headEnd type="none" w="med" len="med"/>
                      <a:tailEnd type="none" w="med" len="med"/>
                    </a:lnR>
                    <a:lnT w="12700" cmpd="sng">
                      <a:solidFill>
                        <a:schemeClr val="tx1"/>
                      </a:solidFill>
                      <a:prstDash val="solid"/>
                    </a:lnT>
                    <a:lnB w="12700" cap="flat" cmpd="sng" algn="ctr">
                      <a:solidFill>
                        <a:schemeClr val="tx1"/>
                      </a:solidFill>
                      <a:prstDash val="solid"/>
                      <a:round/>
                      <a:headEnd type="none" w="med" len="med"/>
                      <a:tailEnd type="none" w="med" len="med"/>
                    </a:lnB>
                  </a:tcPr>
                </a:tc>
                <a:tc>
                  <a:txBody>
                    <a:bodyPr/>
                    <a:lstStyle/>
                    <a:p>
                      <a:r>
                        <a:rPr lang="en-US" dirty="0" smtClean="0"/>
                        <a:t>It is used to access the directories or folder of the selected disk drive.</a:t>
                      </a:r>
                      <a:endParaRPr lang="en-US" dirty="0"/>
                    </a:p>
                  </a:txBody>
                  <a:tcPr>
                    <a:lnL w="12700" cap="flat" cmpd="sng" algn="ctr">
                      <a:solidFill>
                        <a:schemeClr val="tx1"/>
                      </a:solidFill>
                      <a:prstDash val="solid"/>
                      <a:round/>
                      <a:headEnd type="none" w="med" len="med"/>
                      <a:tailEnd type="none" w="med" len="med"/>
                    </a:lnL>
                    <a:lnR w="12700" cmpd="sng">
                      <a:solidFill>
                        <a:schemeClr val="tx1"/>
                      </a:solidFill>
                      <a:prstDash val="soli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568569">
                <a:tc>
                  <a:txBody>
                    <a:bodyPr/>
                    <a:lstStyle/>
                    <a:p>
                      <a:r>
                        <a:rPr lang="en-US" dirty="0" smtClean="0"/>
                        <a:t>File List Box</a:t>
                      </a:r>
                      <a:endParaRPr lang="en-US" dirty="0"/>
                    </a:p>
                  </a:txBody>
                  <a:tcPr>
                    <a:lnL w="12700" cmpd="sng">
                      <a:solidFill>
                        <a:schemeClr val="tx1"/>
                      </a:solidFill>
                      <a:prstDash val="solid"/>
                    </a:lnL>
                    <a:lnR w="12700" cap="flat" cmpd="sng" algn="ctr">
                      <a:solidFill>
                        <a:schemeClr val="tx1"/>
                      </a:solidFill>
                      <a:prstDash val="solid"/>
                      <a:round/>
                      <a:headEnd type="none" w="med" len="med"/>
                      <a:tailEnd type="none" w="med" len="med"/>
                    </a:lnR>
                    <a:lnT w="12700" cmpd="sng">
                      <a:solidFill>
                        <a:schemeClr val="tx1"/>
                      </a:solidFill>
                      <a:prstDash val="solid"/>
                    </a:lnT>
                    <a:lnB w="12700" cap="flat" cmpd="sng" algn="ctr">
                      <a:solidFill>
                        <a:schemeClr val="tx1"/>
                      </a:solidFill>
                      <a:prstDash val="solid"/>
                      <a:round/>
                      <a:headEnd type="none" w="med" len="med"/>
                      <a:tailEnd type="none" w="med" len="med"/>
                    </a:lnB>
                  </a:tcPr>
                </a:tc>
                <a:tc>
                  <a:txBody>
                    <a:bodyPr/>
                    <a:lstStyle/>
                    <a:p>
                      <a:r>
                        <a:rPr lang="en-US" dirty="0" smtClean="0"/>
                        <a:t>It is used to access files in a selected directory or a folder.</a:t>
                      </a:r>
                      <a:endParaRPr lang="en-US" dirty="0"/>
                    </a:p>
                  </a:txBody>
                  <a:tcPr>
                    <a:lnL w="12700" cap="flat" cmpd="sng" algn="ctr">
                      <a:solidFill>
                        <a:schemeClr val="tx1"/>
                      </a:solidFill>
                      <a:prstDash val="solid"/>
                      <a:round/>
                      <a:headEnd type="none" w="med" len="med"/>
                      <a:tailEnd type="none" w="med" len="med"/>
                    </a:lnL>
                    <a:lnR w="12700" cmpd="sng">
                      <a:solidFill>
                        <a:schemeClr val="tx1"/>
                      </a:solidFill>
                      <a:prstDash val="soli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568569">
                <a:tc>
                  <a:txBody>
                    <a:bodyPr/>
                    <a:lstStyle/>
                    <a:p>
                      <a:r>
                        <a:rPr lang="en-US" dirty="0" smtClean="0"/>
                        <a:t>Shape</a:t>
                      </a:r>
                      <a:endParaRPr lang="en-US" dirty="0"/>
                    </a:p>
                  </a:txBody>
                  <a:tcPr>
                    <a:lnL w="12700" cmpd="sng">
                      <a:solidFill>
                        <a:schemeClr val="tx1"/>
                      </a:solidFill>
                      <a:prstDash val="solid"/>
                    </a:lnL>
                    <a:lnR w="12700" cap="flat" cmpd="sng" algn="ctr">
                      <a:solidFill>
                        <a:schemeClr val="tx1"/>
                      </a:solidFill>
                      <a:prstDash val="solid"/>
                      <a:round/>
                      <a:headEnd type="none" w="med" len="med"/>
                      <a:tailEnd type="none" w="med" len="med"/>
                    </a:lnR>
                    <a:lnT w="12700" cmpd="sng">
                      <a:solidFill>
                        <a:schemeClr val="tx1"/>
                      </a:solidFill>
                      <a:prstDash val="solid"/>
                    </a:lnT>
                    <a:lnB w="12700" cap="flat" cmpd="sng" algn="ctr">
                      <a:solidFill>
                        <a:schemeClr val="tx1"/>
                      </a:solidFill>
                      <a:prstDash val="solid"/>
                      <a:round/>
                      <a:headEnd type="none" w="med" len="med"/>
                      <a:tailEnd type="none" w="med" len="med"/>
                    </a:lnB>
                  </a:tcPr>
                </a:tc>
                <a:tc>
                  <a:txBody>
                    <a:bodyPr/>
                    <a:lstStyle/>
                    <a:p>
                      <a:r>
                        <a:rPr lang="en-US" dirty="0" smtClean="0"/>
                        <a:t>It is used for drawing Circle, Rectangles, Squares or Ellipses.</a:t>
                      </a:r>
                      <a:endParaRPr lang="en-US" dirty="0"/>
                    </a:p>
                  </a:txBody>
                  <a:tcPr>
                    <a:lnL w="12700" cap="flat" cmpd="sng" algn="ctr">
                      <a:solidFill>
                        <a:schemeClr val="tx1"/>
                      </a:solidFill>
                      <a:prstDash val="solid"/>
                      <a:round/>
                      <a:headEnd type="none" w="med" len="med"/>
                      <a:tailEnd type="none" w="med" len="med"/>
                    </a:lnL>
                    <a:lnR w="12700" cmpd="sng">
                      <a:solidFill>
                        <a:schemeClr val="tx1"/>
                      </a:solidFill>
                      <a:prstDash val="soli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568569">
                <a:tc>
                  <a:txBody>
                    <a:bodyPr/>
                    <a:lstStyle/>
                    <a:p>
                      <a:r>
                        <a:rPr lang="en-US" dirty="0" smtClean="0"/>
                        <a:t>Line</a:t>
                      </a:r>
                      <a:endParaRPr lang="en-US" dirty="0"/>
                    </a:p>
                  </a:txBody>
                  <a:tcPr>
                    <a:lnL w="12700" cmpd="sng">
                      <a:solidFill>
                        <a:schemeClr val="tx1"/>
                      </a:solidFill>
                      <a:prstDash val="solid"/>
                    </a:lnL>
                    <a:lnR w="12700" cap="flat" cmpd="sng" algn="ctr">
                      <a:solidFill>
                        <a:schemeClr val="tx1"/>
                      </a:solidFill>
                      <a:prstDash val="solid"/>
                      <a:round/>
                      <a:headEnd type="none" w="med" len="med"/>
                      <a:tailEnd type="none" w="med" len="med"/>
                    </a:lnR>
                    <a:lnT w="12700" cmpd="sng">
                      <a:solidFill>
                        <a:schemeClr val="tx1"/>
                      </a:solidFill>
                      <a:prstDash val="solid"/>
                    </a:lnT>
                    <a:lnB w="12700" cap="flat" cmpd="sng" algn="ctr">
                      <a:solidFill>
                        <a:schemeClr val="tx1"/>
                      </a:solidFill>
                      <a:prstDash val="solid"/>
                      <a:round/>
                      <a:headEnd type="none" w="med" len="med"/>
                      <a:tailEnd type="none" w="med" len="med"/>
                    </a:lnB>
                  </a:tcPr>
                </a:tc>
                <a:tc>
                  <a:txBody>
                    <a:bodyPr/>
                    <a:lstStyle/>
                    <a:p>
                      <a:r>
                        <a:rPr lang="en-US" dirty="0" smtClean="0"/>
                        <a:t>It is used to draw lines.</a:t>
                      </a:r>
                      <a:endParaRPr lang="en-US" dirty="0"/>
                    </a:p>
                  </a:txBody>
                  <a:tcPr>
                    <a:lnL w="12700" cap="flat" cmpd="sng" algn="ctr">
                      <a:solidFill>
                        <a:schemeClr val="tx1"/>
                      </a:solidFill>
                      <a:prstDash val="solid"/>
                      <a:round/>
                      <a:headEnd type="none" w="med" len="med"/>
                      <a:tailEnd type="none" w="med" len="med"/>
                    </a:lnL>
                    <a:lnR w="12700" cmpd="sng">
                      <a:solidFill>
                        <a:schemeClr val="tx1"/>
                      </a:solidFill>
                      <a:prstDash val="soli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Tree>
  </p:cSld>
  <p:clrMapOvr>
    <a:masterClrMapping/>
  </p:clrMapOvr>
  <p:transition>
    <p:sndAc>
      <p:stSnd>
        <p:snd r:embed="rId2" name="chimes.wav" builtIn="1"/>
      </p:stSnd>
    </p:sndAc>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noChangeArrowheads="1"/>
          </p:cNvPicPr>
          <p:nvPr/>
        </p:nvPicPr>
        <p:blipFill>
          <a:blip r:embed="rId3">
            <a:duotone>
              <a:schemeClr val="accent6">
                <a:shade val="45000"/>
                <a:satMod val="135000"/>
              </a:schemeClr>
              <a:prstClr val="white"/>
            </a:duotone>
            <a:lum bright="10000"/>
          </a:blip>
          <a:srcRect l="3333" t="4444" r="2500" b="21111"/>
          <a:stretch>
            <a:fillRect/>
          </a:stretch>
        </p:blipFill>
        <p:spPr bwMode="auto">
          <a:xfrm>
            <a:off x="0" y="0"/>
            <a:ext cx="9144000" cy="6858000"/>
          </a:xfrm>
          <a:prstGeom prst="rect">
            <a:avLst/>
          </a:prstGeom>
          <a:noFill/>
          <a:effectLst>
            <a:outerShdw blurRad="393700" dist="50800" dir="5400000" algn="ctr" rotWithShape="0">
              <a:srgbClr val="000000">
                <a:alpha val="43137"/>
              </a:srgbClr>
            </a:outerShdw>
          </a:effectLst>
        </p:spPr>
      </p:pic>
      <p:graphicFrame>
        <p:nvGraphicFramePr>
          <p:cNvPr id="3" name="Table 2"/>
          <p:cNvGraphicFramePr>
            <a:graphicFrameLocks noGrp="1"/>
          </p:cNvGraphicFramePr>
          <p:nvPr/>
        </p:nvGraphicFramePr>
        <p:xfrm>
          <a:off x="304800" y="762000"/>
          <a:ext cx="8686800" cy="2427849"/>
        </p:xfrm>
        <a:graphic>
          <a:graphicData uri="http://schemas.openxmlformats.org/drawingml/2006/table">
            <a:tbl>
              <a:tblPr bandRow="1"/>
              <a:tblGrid>
                <a:gridCol w="1893549"/>
                <a:gridCol w="6793251"/>
              </a:tblGrid>
              <a:tr h="568569">
                <a:tc>
                  <a:txBody>
                    <a:bodyPr/>
                    <a:lstStyle/>
                    <a:p>
                      <a:r>
                        <a:rPr lang="en-US" sz="2400" b="1" dirty="0" smtClean="0"/>
                        <a:t>Control</a:t>
                      </a:r>
                      <a:endParaRPr lang="en-US" sz="2400" b="1" dirty="0"/>
                    </a:p>
                  </a:txBody>
                  <a:tcPr>
                    <a:lnL w="12700" cmpd="sng">
                      <a:solidFill>
                        <a:schemeClr val="tx1"/>
                      </a:solidFill>
                      <a:prstDash val="solid"/>
                    </a:lnL>
                    <a:lnR w="12700" cap="flat" cmpd="sng" algn="ctr">
                      <a:solidFill>
                        <a:schemeClr val="tx1"/>
                      </a:solidFill>
                      <a:prstDash val="solid"/>
                      <a:round/>
                      <a:headEnd type="none" w="med" len="med"/>
                      <a:tailEnd type="none" w="med" len="med"/>
                    </a:lnR>
                    <a:lnT w="12700" cmpd="sng">
                      <a:solidFill>
                        <a:schemeClr val="tx1"/>
                      </a:solidFill>
                      <a:prstDash val="solid"/>
                    </a:lnT>
                    <a:lnB w="12700" cap="flat" cmpd="sng" algn="ctr">
                      <a:solidFill>
                        <a:schemeClr val="tx1"/>
                      </a:solidFill>
                      <a:prstDash val="solid"/>
                      <a:round/>
                      <a:headEnd type="none" w="med" len="med"/>
                      <a:tailEnd type="none" w="med" len="med"/>
                    </a:lnB>
                  </a:tcPr>
                </a:tc>
                <a:tc>
                  <a:txBody>
                    <a:bodyPr/>
                    <a:lstStyle/>
                    <a:p>
                      <a:r>
                        <a:rPr lang="en-US" sz="2400" b="1" dirty="0" smtClean="0"/>
                        <a:t>Description</a:t>
                      </a:r>
                      <a:endParaRPr lang="en-US" sz="2400" b="1" dirty="0"/>
                    </a:p>
                  </a:txBody>
                  <a:tcPr>
                    <a:lnL w="12700" cap="flat" cmpd="sng" algn="ctr">
                      <a:solidFill>
                        <a:schemeClr val="tx1"/>
                      </a:solidFill>
                      <a:prstDash val="solid"/>
                      <a:round/>
                      <a:headEnd type="none" w="med" len="med"/>
                      <a:tailEnd type="none" w="med" len="med"/>
                    </a:lnL>
                    <a:lnR w="12700" cmpd="sng">
                      <a:solidFill>
                        <a:schemeClr val="tx1"/>
                      </a:solidFill>
                      <a:prstDash val="soli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609600">
                <a:tc>
                  <a:txBody>
                    <a:bodyPr/>
                    <a:lstStyle/>
                    <a:p>
                      <a:r>
                        <a:rPr lang="en-US" dirty="0" smtClean="0"/>
                        <a:t>Image</a:t>
                      </a:r>
                      <a:endParaRPr lang="en-US" dirty="0"/>
                    </a:p>
                  </a:txBody>
                  <a:tcPr>
                    <a:lnL w="12700" cmpd="sng">
                      <a:solidFill>
                        <a:schemeClr val="tx1"/>
                      </a:solidFill>
                      <a:prstDash val="soli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dirty="0" smtClean="0"/>
                        <a:t>It is used for displaying images. This control has capability then the picture box control.</a:t>
                      </a:r>
                      <a:endParaRPr lang="en-US" dirty="0"/>
                    </a:p>
                  </a:txBody>
                  <a:tcPr>
                    <a:lnL w="12700" cap="flat" cmpd="sng" algn="ctr">
                      <a:solidFill>
                        <a:schemeClr val="tx1"/>
                      </a:solidFill>
                      <a:prstDash val="solid"/>
                      <a:round/>
                      <a:headEnd type="none" w="med" len="med"/>
                      <a:tailEnd type="none" w="med" len="med"/>
                    </a:lnL>
                    <a:lnR w="12700" cmpd="sng">
                      <a:solidFill>
                        <a:schemeClr val="tx1"/>
                      </a:solidFill>
                      <a:prstDash val="soli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579120">
                <a:tc>
                  <a:txBody>
                    <a:bodyPr/>
                    <a:lstStyle/>
                    <a:p>
                      <a:r>
                        <a:rPr lang="en-US" dirty="0" smtClean="0"/>
                        <a:t>Data Control</a:t>
                      </a:r>
                      <a:endParaRPr lang="en-US" dirty="0"/>
                    </a:p>
                  </a:txBody>
                  <a:tcPr>
                    <a:lnL w="12700" cmpd="sng">
                      <a:solidFill>
                        <a:schemeClr val="tx1"/>
                      </a:solidFill>
                      <a:prstDash val="solid"/>
                    </a:lnL>
                    <a:lnR w="12700" cap="flat" cmpd="sng" algn="ctr">
                      <a:solidFill>
                        <a:schemeClr val="tx1"/>
                      </a:solidFill>
                      <a:prstDash val="solid"/>
                      <a:round/>
                      <a:headEnd type="none" w="med" len="med"/>
                      <a:tailEnd type="none" w="med" len="med"/>
                    </a:lnR>
                    <a:lnT w="12700" cmpd="sng">
                      <a:solidFill>
                        <a:schemeClr val="tx1"/>
                      </a:solidFill>
                      <a:prstDash val="solid"/>
                    </a:lnT>
                    <a:lnB w="12700" cap="flat" cmpd="sng" algn="ctr">
                      <a:solidFill>
                        <a:schemeClr val="tx1"/>
                      </a:solidFill>
                      <a:prstDash val="solid"/>
                      <a:round/>
                      <a:headEnd type="none" w="med" len="med"/>
                      <a:tailEnd type="none" w="med" len="med"/>
                    </a:lnB>
                  </a:tcPr>
                </a:tc>
                <a:tc>
                  <a:txBody>
                    <a:bodyPr/>
                    <a:lstStyle/>
                    <a:p>
                      <a:r>
                        <a:rPr lang="en-US" dirty="0" smtClean="0"/>
                        <a:t>It is used for connecting the database.</a:t>
                      </a:r>
                      <a:endParaRPr lang="en-US" dirty="0"/>
                    </a:p>
                  </a:txBody>
                  <a:tcPr>
                    <a:lnL w="12700" cap="flat" cmpd="sng" algn="ctr">
                      <a:solidFill>
                        <a:schemeClr val="tx1"/>
                      </a:solidFill>
                      <a:prstDash val="solid"/>
                      <a:round/>
                      <a:headEnd type="none" w="med" len="med"/>
                      <a:tailEnd type="none" w="med" len="med"/>
                    </a:lnL>
                    <a:lnR w="12700" cmpd="sng">
                      <a:solidFill>
                        <a:schemeClr val="tx1"/>
                      </a:solidFill>
                      <a:prstDash val="soli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579120">
                <a:tc>
                  <a:txBody>
                    <a:bodyPr/>
                    <a:lstStyle/>
                    <a:p>
                      <a:r>
                        <a:rPr lang="en-US" dirty="0" smtClean="0"/>
                        <a:t>OLE</a:t>
                      </a:r>
                      <a:endParaRPr lang="en-US" dirty="0"/>
                    </a:p>
                  </a:txBody>
                  <a:tcPr>
                    <a:lnL w="12700" cmpd="sng">
                      <a:solidFill>
                        <a:schemeClr val="tx1"/>
                      </a:solidFill>
                      <a:prstDash val="solid"/>
                    </a:lnL>
                    <a:lnR w="12700" cap="flat" cmpd="sng" algn="ctr">
                      <a:solidFill>
                        <a:schemeClr val="tx1"/>
                      </a:solidFill>
                      <a:prstDash val="solid"/>
                      <a:round/>
                      <a:headEnd type="none" w="med" len="med"/>
                      <a:tailEnd type="none" w="med" len="med"/>
                    </a:lnR>
                    <a:lnT w="12700" cmpd="sng">
                      <a:solidFill>
                        <a:schemeClr val="tx1"/>
                      </a:solidFill>
                      <a:prstDash val="solid"/>
                    </a:lnT>
                    <a:lnB w="12700" cap="flat" cmpd="sng" algn="ctr">
                      <a:solidFill>
                        <a:schemeClr val="tx1"/>
                      </a:solidFill>
                      <a:prstDash val="solid"/>
                      <a:round/>
                      <a:headEnd type="none" w="med" len="med"/>
                      <a:tailEnd type="none" w="med" len="med"/>
                    </a:lnB>
                  </a:tcPr>
                </a:tc>
                <a:tc>
                  <a:txBody>
                    <a:bodyPr/>
                    <a:lstStyle/>
                    <a:p>
                      <a:r>
                        <a:rPr lang="en-US" dirty="0" smtClean="0"/>
                        <a:t>It is used for communicated</a:t>
                      </a:r>
                      <a:r>
                        <a:rPr lang="en-US" baseline="0" dirty="0" smtClean="0"/>
                        <a:t> with other window applications</a:t>
                      </a:r>
                      <a:r>
                        <a:rPr lang="en-US" baseline="0" dirty="0" smtClean="0"/>
                        <a:t>.</a:t>
                      </a:r>
                    </a:p>
                    <a:p>
                      <a:r>
                        <a:rPr lang="en-US" baseline="0" dirty="0" smtClean="0"/>
                        <a:t>Object layout editor</a:t>
                      </a:r>
                      <a:endParaRPr lang="en-US" dirty="0"/>
                    </a:p>
                  </a:txBody>
                  <a:tcPr>
                    <a:lnL w="12700" cap="flat" cmpd="sng" algn="ctr">
                      <a:solidFill>
                        <a:schemeClr val="tx1"/>
                      </a:solidFill>
                      <a:prstDash val="solid"/>
                      <a:round/>
                      <a:headEnd type="none" w="med" len="med"/>
                      <a:tailEnd type="none" w="med" len="med"/>
                    </a:lnL>
                    <a:lnR w="12700" cmpd="sng">
                      <a:solidFill>
                        <a:schemeClr val="tx1"/>
                      </a:solidFill>
                      <a:prstDash val="soli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Tree>
  </p:cSld>
  <p:clrMapOvr>
    <a:masterClrMapping/>
  </p:clrMapOvr>
  <p:transition>
    <p:sndAc>
      <p:stSnd>
        <p:snd r:embed="rId2" name="chimes.wav" builtIn="1"/>
      </p:stSnd>
    </p:sndAc>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noChangeArrowheads="1"/>
          </p:cNvPicPr>
          <p:nvPr/>
        </p:nvPicPr>
        <p:blipFill>
          <a:blip r:embed="rId3">
            <a:duotone>
              <a:schemeClr val="accent6">
                <a:shade val="45000"/>
                <a:satMod val="135000"/>
              </a:schemeClr>
              <a:prstClr val="white"/>
            </a:duotone>
            <a:lum bright="10000"/>
          </a:blip>
          <a:srcRect l="3333" t="4444" r="2500" b="21111"/>
          <a:stretch>
            <a:fillRect/>
          </a:stretch>
        </p:blipFill>
        <p:spPr bwMode="auto">
          <a:xfrm>
            <a:off x="0" y="0"/>
            <a:ext cx="9144000" cy="6858000"/>
          </a:xfrm>
          <a:prstGeom prst="rect">
            <a:avLst/>
          </a:prstGeom>
          <a:noFill/>
          <a:effectLst>
            <a:outerShdw blurRad="393700" dist="50800" dir="5400000" algn="ctr" rotWithShape="0">
              <a:srgbClr val="000000">
                <a:alpha val="43137"/>
              </a:srgbClr>
            </a:outerShdw>
          </a:effectLst>
        </p:spPr>
      </p:pic>
      <p:sp>
        <p:nvSpPr>
          <p:cNvPr id="2" name="Title 1"/>
          <p:cNvSpPr>
            <a:spLocks noGrp="1"/>
          </p:cNvSpPr>
          <p:nvPr>
            <p:ph type="ctrTitle"/>
          </p:nvPr>
        </p:nvSpPr>
        <p:spPr>
          <a:xfrm>
            <a:off x="2819400" y="228600"/>
            <a:ext cx="3048000" cy="762000"/>
          </a:xfrm>
          <a:solidFill>
            <a:schemeClr val="accent5">
              <a:lumMod val="40000"/>
              <a:lumOff val="60000"/>
            </a:schemeClr>
          </a:solidFill>
        </p:spPr>
        <p:txBody>
          <a:bodyPr>
            <a:normAutofit/>
            <a:scene3d>
              <a:camera prst="orthographicFront"/>
              <a:lightRig rig="flat" dir="tl">
                <a:rot lat="0" lon="0" rev="6600000"/>
              </a:lightRig>
            </a:scene3d>
            <a:sp3d extrusionH="25400" contourW="8890">
              <a:bevelT w="38100" h="31750"/>
              <a:contourClr>
                <a:schemeClr val="accent2">
                  <a:shade val="75000"/>
                </a:schemeClr>
              </a:contourClr>
            </a:sp3d>
          </a:bodyPr>
          <a:lstStyle/>
          <a:p>
            <a:r>
              <a:rPr lang="en-US" sz="40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Menu Bar</a:t>
            </a:r>
            <a:endParaRPr lang="en-US" sz="40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
        <p:nvSpPr>
          <p:cNvPr id="3" name="Subtitle 2"/>
          <p:cNvSpPr>
            <a:spLocks noGrp="1"/>
          </p:cNvSpPr>
          <p:nvPr>
            <p:ph type="subTitle" idx="1"/>
          </p:nvPr>
        </p:nvSpPr>
        <p:spPr>
          <a:xfrm>
            <a:off x="228600" y="1600200"/>
            <a:ext cx="8686800" cy="2209800"/>
          </a:xfrm>
        </p:spPr>
        <p:txBody>
          <a:bodyPr>
            <a:normAutofit/>
          </a:bodyPr>
          <a:lstStyle/>
          <a:p>
            <a:r>
              <a:rPr lang="en-US" dirty="0" smtClean="0">
                <a:solidFill>
                  <a:schemeClr val="tx1"/>
                </a:solidFill>
              </a:rPr>
              <a:t>The commands that are available for developing, maintaining and executing visual basic programs are given in the menu</a:t>
            </a:r>
            <a:r>
              <a:rPr lang="en-US" dirty="0" smtClean="0"/>
              <a:t>.</a:t>
            </a:r>
            <a:endParaRPr lang="en-US" dirty="0"/>
          </a:p>
        </p:txBody>
      </p:sp>
      <p:pic>
        <p:nvPicPr>
          <p:cNvPr id="29698" name="Picture 2" descr="http://www.xstandard.com/218F0D2F-68B4-491C-AFF3-D4BD5EB0CD76/integration-vb-6-form.gif"/>
          <p:cNvPicPr>
            <a:picLocks noChangeAspect="1" noChangeArrowheads="1"/>
          </p:cNvPicPr>
          <p:nvPr/>
        </p:nvPicPr>
        <p:blipFill>
          <a:blip r:embed="rId4"/>
          <a:srcRect l="1709" t="7560" r="10257" b="88087"/>
          <a:stretch>
            <a:fillRect/>
          </a:stretch>
        </p:blipFill>
        <p:spPr bwMode="auto">
          <a:xfrm>
            <a:off x="228600" y="4343400"/>
            <a:ext cx="8763000" cy="1447800"/>
          </a:xfrm>
          <a:prstGeom prst="rect">
            <a:avLst/>
          </a:prstGeom>
          <a:noFill/>
        </p:spPr>
      </p:pic>
    </p:spTree>
  </p:cSld>
  <p:clrMapOvr>
    <a:masterClrMapping/>
  </p:clrMapOvr>
  <p:transition>
    <p:sndAc>
      <p:stSnd>
        <p:snd r:embed="rId2" name="chimes.wav" builtIn="1"/>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4" presetClass="emph" presetSubtype="0" fill="hold" grpId="0" nodeType="clickEffect">
                                  <p:stCondLst>
                                    <p:cond delay="0"/>
                                  </p:stCondLst>
                                  <p:iterate type="lt">
                                    <p:tmPct val="10000"/>
                                  </p:iterate>
                                  <p:childTnLst>
                                    <p:animMotion origin="layout" path="M 0.0 0.0 L 0.0 -0.07213" pathEditMode="relative" ptsTypes="">
                                      <p:cBhvr>
                                        <p:cTn id="6" dur="250" accel="50000" decel="50000" autoRev="1" fill="hold">
                                          <p:stCondLst>
                                            <p:cond delay="0"/>
                                          </p:stCondLst>
                                        </p:cTn>
                                        <p:tgtEl>
                                          <p:spTgt spid="2"/>
                                        </p:tgtEl>
                                        <p:attrNameLst>
                                          <p:attrName>ppt_x</p:attrName>
                                          <p:attrName>ppt_y</p:attrName>
                                        </p:attrNameLst>
                                      </p:cBhvr>
                                    </p:animMotion>
                                    <p:animRot by="1500000">
                                      <p:cBhvr>
                                        <p:cTn id="7" dur="125" fill="hold">
                                          <p:stCondLst>
                                            <p:cond delay="0"/>
                                          </p:stCondLst>
                                        </p:cTn>
                                        <p:tgtEl>
                                          <p:spTgt spid="2"/>
                                        </p:tgtEl>
                                        <p:attrNameLst>
                                          <p:attrName>r</p:attrName>
                                        </p:attrNameLst>
                                      </p:cBhvr>
                                    </p:animRot>
                                    <p:animRot by="-1500000">
                                      <p:cBhvr>
                                        <p:cTn id="8" dur="125" fill="hold">
                                          <p:stCondLst>
                                            <p:cond delay="125"/>
                                          </p:stCondLst>
                                        </p:cTn>
                                        <p:tgtEl>
                                          <p:spTgt spid="2"/>
                                        </p:tgtEl>
                                        <p:attrNameLst>
                                          <p:attrName>r</p:attrName>
                                        </p:attrNameLst>
                                      </p:cBhvr>
                                    </p:animRot>
                                    <p:animRot by="-1500000">
                                      <p:cBhvr>
                                        <p:cTn id="9" dur="125" fill="hold">
                                          <p:stCondLst>
                                            <p:cond delay="250"/>
                                          </p:stCondLst>
                                        </p:cTn>
                                        <p:tgtEl>
                                          <p:spTgt spid="2"/>
                                        </p:tgtEl>
                                        <p:attrNameLst>
                                          <p:attrName>r</p:attrName>
                                        </p:attrNameLst>
                                      </p:cBhvr>
                                    </p:animRot>
                                    <p:animRot by="1500000">
                                      <p:cBhvr>
                                        <p:cTn id="10" dur="125" fill="hold">
                                          <p:stCondLst>
                                            <p:cond delay="375"/>
                                          </p:stCondLst>
                                        </p:cTn>
                                        <p:tgtEl>
                                          <p:spTgt spid="2"/>
                                        </p:tgtEl>
                                        <p:attrNameLst>
                                          <p:attrName>r</p:attrName>
                                        </p:attrNameLst>
                                      </p:cBhvr>
                                    </p:animRot>
                                  </p:childTnLst>
                                </p:cTn>
                              </p:par>
                            </p:childTnLst>
                          </p:cTn>
                        </p:par>
                      </p:childTnLst>
                    </p:cTn>
                  </p:par>
                  <p:par>
                    <p:cTn id="11" fill="hold">
                      <p:stCondLst>
                        <p:cond delay="indefinite"/>
                      </p:stCondLst>
                      <p:childTnLst>
                        <p:par>
                          <p:cTn id="12" fill="hold">
                            <p:stCondLst>
                              <p:cond delay="0"/>
                            </p:stCondLst>
                            <p:childTnLst>
                              <p:par>
                                <p:cTn id="13" presetID="18" presetClass="emph" presetSubtype="0" fill="hold" grpId="0" nodeType="clickEffect">
                                  <p:stCondLst>
                                    <p:cond delay="0"/>
                                  </p:stCondLst>
                                  <p:iterate type="lt">
                                    <p:tmPct val="4000"/>
                                  </p:iterate>
                                  <p:childTnLst>
                                    <p:set>
                                      <p:cBhvr override="childStyle">
                                        <p:cTn id="14" dur="3000" fill="hold"/>
                                        <p:tgtEl>
                                          <p:spTgt spid="3">
                                            <p:txEl>
                                              <p:pRg st="0" end="0"/>
                                            </p:txEl>
                                          </p:spTgt>
                                        </p:tgtEl>
                                        <p:attrNameLst>
                                          <p:attrName>style.textDecorationUnderline</p:attrName>
                                        </p:attrNameLst>
                                      </p:cBhvr>
                                      <p:to>
                                        <p:strVal val="true"/>
                                      </p:to>
                                    </p:set>
                                  </p:childTnLst>
                                </p:cTn>
                              </p:par>
                            </p:childTnLst>
                          </p:cTn>
                        </p:par>
                      </p:childTnLst>
                    </p:cTn>
                  </p:par>
                  <p:par>
                    <p:cTn id="15" fill="hold">
                      <p:stCondLst>
                        <p:cond delay="indefinite"/>
                      </p:stCondLst>
                      <p:childTnLst>
                        <p:par>
                          <p:cTn id="16" fill="hold">
                            <p:stCondLst>
                              <p:cond delay="0"/>
                            </p:stCondLst>
                            <p:childTnLst>
                              <p:par>
                                <p:cTn id="17" presetID="12" presetClass="entr" presetSubtype="4" fill="hold" nodeType="clickEffect">
                                  <p:stCondLst>
                                    <p:cond delay="0"/>
                                  </p:stCondLst>
                                  <p:childTnLst>
                                    <p:set>
                                      <p:cBhvr>
                                        <p:cTn id="18" dur="1" fill="hold">
                                          <p:stCondLst>
                                            <p:cond delay="0"/>
                                          </p:stCondLst>
                                        </p:cTn>
                                        <p:tgtEl>
                                          <p:spTgt spid="29698"/>
                                        </p:tgtEl>
                                        <p:attrNameLst>
                                          <p:attrName>style.visibility</p:attrName>
                                        </p:attrNameLst>
                                      </p:cBhvr>
                                      <p:to>
                                        <p:strVal val="visible"/>
                                      </p:to>
                                    </p:set>
                                    <p:animEffect transition="in" filter="slide(fromBottom)">
                                      <p:cBhvr>
                                        <p:cTn id="19" dur="500"/>
                                        <p:tgtEl>
                                          <p:spTgt spid="2969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noChangeArrowheads="1"/>
          </p:cNvPicPr>
          <p:nvPr/>
        </p:nvPicPr>
        <p:blipFill>
          <a:blip r:embed="rId3">
            <a:duotone>
              <a:schemeClr val="accent6">
                <a:shade val="45000"/>
                <a:satMod val="135000"/>
              </a:schemeClr>
              <a:prstClr val="white"/>
            </a:duotone>
            <a:lum bright="10000"/>
          </a:blip>
          <a:srcRect l="3333" t="4444" r="2500" b="21111"/>
          <a:stretch>
            <a:fillRect/>
          </a:stretch>
        </p:blipFill>
        <p:spPr bwMode="auto">
          <a:xfrm>
            <a:off x="0" y="0"/>
            <a:ext cx="9144000" cy="6858000"/>
          </a:xfrm>
          <a:prstGeom prst="rect">
            <a:avLst/>
          </a:prstGeom>
          <a:noFill/>
          <a:effectLst>
            <a:outerShdw blurRad="393700" dist="50800" dir="5400000" algn="ctr" rotWithShape="0">
              <a:srgbClr val="000000">
                <a:alpha val="43137"/>
              </a:srgbClr>
            </a:outerShdw>
          </a:effectLst>
        </p:spPr>
      </p:pic>
      <p:sp>
        <p:nvSpPr>
          <p:cNvPr id="3" name="TextBox 2"/>
          <p:cNvSpPr txBox="1"/>
          <p:nvPr/>
        </p:nvSpPr>
        <p:spPr>
          <a:xfrm>
            <a:off x="228600" y="1143000"/>
            <a:ext cx="7696200" cy="4524315"/>
          </a:xfrm>
          <a:prstGeom prst="rect">
            <a:avLst/>
          </a:prstGeom>
          <a:noFill/>
        </p:spPr>
        <p:txBody>
          <a:bodyPr wrap="square" rtlCol="0">
            <a:spAutoFit/>
            <a:scene3d>
              <a:camera prst="orthographicFront"/>
              <a:lightRig rig="flat" dir="tl">
                <a:rot lat="0" lon="0" rev="6600000"/>
              </a:lightRig>
            </a:scene3d>
            <a:sp3d extrusionH="25400" contourW="8890">
              <a:bevelT w="38100" h="31750"/>
              <a:contourClr>
                <a:schemeClr val="accent2">
                  <a:shade val="75000"/>
                </a:schemeClr>
              </a:contourClr>
            </a:sp3d>
          </a:bodyPr>
          <a:lstStyle/>
          <a:p>
            <a:r>
              <a:rPr lang="en-US" sz="48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Presented By: </a:t>
            </a:r>
          </a:p>
          <a:p>
            <a:r>
              <a:rPr lang="en-US" sz="48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Zartashia Zia </a:t>
            </a:r>
          </a:p>
          <a:p>
            <a:r>
              <a:rPr lang="en-US" sz="48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Lecturer Of </a:t>
            </a:r>
          </a:p>
          <a:p>
            <a:r>
              <a:rPr lang="en-US" sz="48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The Islamia University R.Y.K Campus</a:t>
            </a:r>
          </a:p>
          <a:p>
            <a:r>
              <a:rPr lang="en-US" sz="48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Department Of Statistics</a:t>
            </a:r>
            <a:endParaRPr lang="en-US" sz="48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Tree>
  </p:cSld>
  <p:clrMapOvr>
    <a:masterClrMapping/>
  </p:clrMapOvr>
  <p:transition>
    <p:sndAc>
      <p:stSnd>
        <p:snd r:embed="rId2" name="chimes.wav" builtIn="1"/>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mph" presetSubtype="0" fill="hold" grpId="0" nodeType="clickEffect">
                                  <p:stCondLst>
                                    <p:cond delay="0"/>
                                  </p:stCondLst>
                                  <p:childTnLst>
                                    <p:animScale>
                                      <p:cBhvr>
                                        <p:cTn id="6" dur="1000" fill="hold"/>
                                        <p:tgtEl>
                                          <p:spTgt spid="3"/>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noChangeArrowheads="1"/>
          </p:cNvPicPr>
          <p:nvPr/>
        </p:nvPicPr>
        <p:blipFill>
          <a:blip r:embed="rId3">
            <a:duotone>
              <a:schemeClr val="accent6">
                <a:shade val="45000"/>
                <a:satMod val="135000"/>
              </a:schemeClr>
              <a:prstClr val="white"/>
            </a:duotone>
            <a:lum bright="10000"/>
          </a:blip>
          <a:srcRect l="3333" t="4444" r="2500" b="21111"/>
          <a:stretch>
            <a:fillRect/>
          </a:stretch>
        </p:blipFill>
        <p:spPr bwMode="auto">
          <a:xfrm>
            <a:off x="0" y="0"/>
            <a:ext cx="9144000" cy="6858000"/>
          </a:xfrm>
          <a:prstGeom prst="rect">
            <a:avLst/>
          </a:prstGeom>
          <a:noFill/>
          <a:effectLst>
            <a:outerShdw blurRad="393700" dist="50800" dir="5400000" algn="ctr" rotWithShape="0">
              <a:srgbClr val="000000">
                <a:alpha val="43137"/>
              </a:srgbClr>
            </a:outerShdw>
          </a:effectLst>
        </p:spPr>
      </p:pic>
      <p:graphicFrame>
        <p:nvGraphicFramePr>
          <p:cNvPr id="3" name="Table 2"/>
          <p:cNvGraphicFramePr>
            <a:graphicFrameLocks noGrp="1"/>
          </p:cNvGraphicFramePr>
          <p:nvPr/>
        </p:nvGraphicFramePr>
        <p:xfrm>
          <a:off x="228600" y="228600"/>
          <a:ext cx="8686800" cy="6477000"/>
        </p:xfrm>
        <a:graphic>
          <a:graphicData uri="http://schemas.openxmlformats.org/drawingml/2006/table">
            <a:tbl>
              <a:tblPr bandRow="1"/>
              <a:tblGrid>
                <a:gridCol w="1893549"/>
                <a:gridCol w="6793251"/>
              </a:tblGrid>
              <a:tr h="568569">
                <a:tc>
                  <a:txBody>
                    <a:bodyPr/>
                    <a:lstStyle/>
                    <a:p>
                      <a:r>
                        <a:rPr lang="en-US" sz="2400" b="1" dirty="0" smtClean="0"/>
                        <a:t>Menu</a:t>
                      </a:r>
                      <a:endParaRPr lang="en-US" sz="2400" b="1" dirty="0"/>
                    </a:p>
                  </a:txBody>
                  <a:tcPr>
                    <a:lnL w="12700" cmpd="sng">
                      <a:solidFill>
                        <a:schemeClr val="tx1"/>
                      </a:solidFill>
                      <a:prstDash val="solid"/>
                    </a:lnL>
                    <a:lnR w="12700" cap="flat" cmpd="sng" algn="ctr">
                      <a:solidFill>
                        <a:schemeClr val="tx1"/>
                      </a:solidFill>
                      <a:prstDash val="solid"/>
                      <a:round/>
                      <a:headEnd type="none" w="med" len="med"/>
                      <a:tailEnd type="none" w="med" len="med"/>
                    </a:lnR>
                    <a:lnT w="12700" cmpd="sng">
                      <a:solidFill>
                        <a:schemeClr val="tx1"/>
                      </a:solidFill>
                      <a:prstDash val="solid"/>
                    </a:lnT>
                    <a:lnB w="12700" cap="flat" cmpd="sng" algn="ctr">
                      <a:solidFill>
                        <a:schemeClr val="tx1"/>
                      </a:solidFill>
                      <a:prstDash val="solid"/>
                      <a:round/>
                      <a:headEnd type="none" w="med" len="med"/>
                      <a:tailEnd type="none" w="med" len="med"/>
                    </a:lnB>
                  </a:tcPr>
                </a:tc>
                <a:tc>
                  <a:txBody>
                    <a:bodyPr/>
                    <a:lstStyle/>
                    <a:p>
                      <a:r>
                        <a:rPr lang="en-US" sz="2400" b="1" dirty="0" smtClean="0"/>
                        <a:t>Description</a:t>
                      </a:r>
                      <a:endParaRPr lang="en-US" sz="2400" b="1" dirty="0"/>
                    </a:p>
                  </a:txBody>
                  <a:tcPr>
                    <a:lnL w="12700" cap="flat" cmpd="sng" algn="ctr">
                      <a:solidFill>
                        <a:schemeClr val="tx1"/>
                      </a:solidFill>
                      <a:prstDash val="solid"/>
                      <a:round/>
                      <a:headEnd type="none" w="med" len="med"/>
                      <a:tailEnd type="none" w="med" len="med"/>
                    </a:lnL>
                    <a:lnR w="12700" cmpd="sng">
                      <a:solidFill>
                        <a:schemeClr val="tx1"/>
                      </a:solidFill>
                      <a:prstDash val="soli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609600">
                <a:tc>
                  <a:txBody>
                    <a:bodyPr/>
                    <a:lstStyle/>
                    <a:p>
                      <a:r>
                        <a:rPr lang="en-US" dirty="0" smtClean="0"/>
                        <a:t>File</a:t>
                      </a:r>
                      <a:endParaRPr lang="en-US" dirty="0"/>
                    </a:p>
                  </a:txBody>
                  <a:tcPr>
                    <a:lnL w="12700" cmpd="sng">
                      <a:solidFill>
                        <a:schemeClr val="tx1"/>
                      </a:solidFill>
                      <a:prstDash val="solid"/>
                    </a:lnL>
                    <a:lnR w="12700" cap="flat" cmpd="sng" algn="ctr">
                      <a:solidFill>
                        <a:schemeClr val="tx1"/>
                      </a:solidFill>
                      <a:prstDash val="solid"/>
                      <a:round/>
                      <a:headEnd type="none" w="med" len="med"/>
                      <a:tailEnd type="none" w="med" len="med"/>
                    </a:lnR>
                    <a:lnT w="12700" cmpd="sng">
                      <a:solidFill>
                        <a:schemeClr val="tx1"/>
                      </a:solidFill>
                      <a:prstDash val="solid"/>
                    </a:lnT>
                    <a:lnB w="12700" cap="flat" cmpd="sng" algn="ctr">
                      <a:solidFill>
                        <a:schemeClr val="tx1"/>
                      </a:solidFill>
                      <a:prstDash val="solid"/>
                      <a:round/>
                      <a:headEnd type="none" w="med" len="med"/>
                      <a:tailEnd type="none" w="med" len="med"/>
                    </a:lnB>
                  </a:tcPr>
                </a:tc>
                <a:tc>
                  <a:txBody>
                    <a:bodyPr/>
                    <a:lstStyle/>
                    <a:p>
                      <a:r>
                        <a:rPr lang="en-US" dirty="0" smtClean="0"/>
                        <a:t>It contains commands</a:t>
                      </a:r>
                      <a:r>
                        <a:rPr lang="en-US" baseline="0" dirty="0" smtClean="0"/>
                        <a:t> for saving, opening, closing, printing, etc the projects.</a:t>
                      </a:r>
                      <a:endParaRPr lang="en-US" dirty="0"/>
                    </a:p>
                  </a:txBody>
                  <a:tcPr>
                    <a:lnL w="12700" cap="flat" cmpd="sng" algn="ctr">
                      <a:solidFill>
                        <a:schemeClr val="tx1"/>
                      </a:solidFill>
                      <a:prstDash val="solid"/>
                      <a:round/>
                      <a:headEnd type="none" w="med" len="med"/>
                      <a:tailEnd type="none" w="med" len="med"/>
                    </a:lnL>
                    <a:lnR w="12700" cmpd="sng">
                      <a:solidFill>
                        <a:schemeClr val="tx1"/>
                      </a:solidFill>
                      <a:prstDash val="soli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579120">
                <a:tc>
                  <a:txBody>
                    <a:bodyPr/>
                    <a:lstStyle/>
                    <a:p>
                      <a:r>
                        <a:rPr lang="en-US" dirty="0" smtClean="0"/>
                        <a:t>Edit</a:t>
                      </a:r>
                      <a:endParaRPr lang="en-US" dirty="0"/>
                    </a:p>
                  </a:txBody>
                  <a:tcPr>
                    <a:lnL w="12700" cmpd="sng">
                      <a:solidFill>
                        <a:schemeClr val="tx1"/>
                      </a:solidFill>
                      <a:prstDash val="solid"/>
                    </a:lnL>
                    <a:lnR w="12700" cap="flat" cmpd="sng" algn="ctr">
                      <a:solidFill>
                        <a:schemeClr val="tx1"/>
                      </a:solidFill>
                      <a:prstDash val="solid"/>
                      <a:round/>
                      <a:headEnd type="none" w="med" len="med"/>
                      <a:tailEnd type="none" w="med" len="med"/>
                    </a:lnR>
                    <a:lnT w="12700" cmpd="sng">
                      <a:solidFill>
                        <a:schemeClr val="tx1"/>
                      </a:solidFill>
                      <a:prstDash val="solid"/>
                    </a:lnT>
                    <a:lnB w="12700" cap="flat" cmpd="sng" algn="ctr">
                      <a:solidFill>
                        <a:schemeClr val="tx1"/>
                      </a:solidFill>
                      <a:prstDash val="solid"/>
                      <a:round/>
                      <a:headEnd type="none" w="med" len="med"/>
                      <a:tailEnd type="none" w="med" len="med"/>
                    </a:lnB>
                  </a:tcPr>
                </a:tc>
                <a:tc>
                  <a:txBody>
                    <a:bodyPr/>
                    <a:lstStyle/>
                    <a:p>
                      <a:r>
                        <a:rPr lang="en-US" dirty="0" smtClean="0"/>
                        <a:t>It contains editing commands such as copy, cut, paste,</a:t>
                      </a:r>
                      <a:r>
                        <a:rPr lang="en-US" baseline="0" dirty="0" smtClean="0"/>
                        <a:t> </a:t>
                      </a:r>
                      <a:r>
                        <a:rPr lang="en-US" dirty="0" smtClean="0"/>
                        <a:t>undo, redo, find, delete, etc.</a:t>
                      </a:r>
                      <a:endParaRPr lang="en-US" dirty="0"/>
                    </a:p>
                  </a:txBody>
                  <a:tcPr>
                    <a:lnL w="12700" cap="flat" cmpd="sng" algn="ctr">
                      <a:solidFill>
                        <a:schemeClr val="tx1"/>
                      </a:solidFill>
                      <a:prstDash val="solid"/>
                      <a:round/>
                      <a:headEnd type="none" w="med" len="med"/>
                      <a:tailEnd type="none" w="med" len="med"/>
                    </a:lnL>
                    <a:lnR w="12700" cmpd="sng">
                      <a:solidFill>
                        <a:schemeClr val="tx1"/>
                      </a:solidFill>
                      <a:prstDash val="soli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574431">
                <a:tc>
                  <a:txBody>
                    <a:bodyPr/>
                    <a:lstStyle/>
                    <a:p>
                      <a:r>
                        <a:rPr lang="en-US" dirty="0" smtClean="0"/>
                        <a:t>View</a:t>
                      </a:r>
                      <a:endParaRPr lang="en-US" dirty="0"/>
                    </a:p>
                  </a:txBody>
                  <a:tcPr>
                    <a:lnL w="12700" cmpd="sng">
                      <a:solidFill>
                        <a:schemeClr val="tx1"/>
                      </a:solidFill>
                      <a:prstDash val="solid"/>
                    </a:lnL>
                    <a:lnR w="12700" cap="flat" cmpd="sng" algn="ctr">
                      <a:solidFill>
                        <a:schemeClr val="tx1"/>
                      </a:solidFill>
                      <a:prstDash val="solid"/>
                      <a:round/>
                      <a:headEnd type="none" w="med" len="med"/>
                      <a:tailEnd type="none" w="med" len="med"/>
                    </a:lnR>
                    <a:lnT w="12700" cmpd="sng">
                      <a:solidFill>
                        <a:schemeClr val="tx1"/>
                      </a:solidFill>
                      <a:prstDash val="solid"/>
                    </a:lnT>
                    <a:lnB w="12700" cap="flat" cmpd="sng" algn="ctr">
                      <a:solidFill>
                        <a:schemeClr val="tx1"/>
                      </a:solidFill>
                      <a:prstDash val="solid"/>
                      <a:round/>
                      <a:headEnd type="none" w="med" len="med"/>
                      <a:tailEnd type="none" w="med" len="med"/>
                    </a:lnB>
                  </a:tcPr>
                </a:tc>
                <a:tc>
                  <a:txBody>
                    <a:bodyPr/>
                    <a:lstStyle/>
                    <a:p>
                      <a:r>
                        <a:rPr lang="en-US" dirty="0" smtClean="0"/>
                        <a:t>It contains commands for displaying various IDE windows and toolbars.</a:t>
                      </a:r>
                      <a:endParaRPr lang="en-US" dirty="0"/>
                    </a:p>
                  </a:txBody>
                  <a:tcPr>
                    <a:lnL w="12700" cap="flat" cmpd="sng" algn="ctr">
                      <a:solidFill>
                        <a:schemeClr val="tx1"/>
                      </a:solidFill>
                      <a:prstDash val="solid"/>
                      <a:round/>
                      <a:headEnd type="none" w="med" len="med"/>
                      <a:tailEnd type="none" w="med" len="med"/>
                    </a:lnL>
                    <a:lnR w="12700" cmpd="sng">
                      <a:solidFill>
                        <a:schemeClr val="tx1"/>
                      </a:solidFill>
                      <a:prstDash val="soli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533400">
                <a:tc>
                  <a:txBody>
                    <a:bodyPr/>
                    <a:lstStyle/>
                    <a:p>
                      <a:r>
                        <a:rPr lang="en-US" dirty="0" smtClean="0"/>
                        <a:t>Project</a:t>
                      </a:r>
                      <a:endParaRPr lang="en-US" dirty="0"/>
                    </a:p>
                  </a:txBody>
                  <a:tcPr>
                    <a:lnL w="12700" cmpd="sng">
                      <a:solidFill>
                        <a:schemeClr val="tx1"/>
                      </a:solidFill>
                      <a:prstDash val="solid"/>
                    </a:lnL>
                    <a:lnR w="12700" cap="flat" cmpd="sng" algn="ctr">
                      <a:solidFill>
                        <a:schemeClr val="tx1"/>
                      </a:solidFill>
                      <a:prstDash val="solid"/>
                      <a:round/>
                      <a:headEnd type="none" w="med" len="med"/>
                      <a:tailEnd type="none" w="med" len="med"/>
                    </a:lnR>
                    <a:lnT w="12700" cmpd="sng">
                      <a:solidFill>
                        <a:schemeClr val="tx1"/>
                      </a:solidFill>
                      <a:prstDash val="solid"/>
                    </a:lnT>
                    <a:lnB w="12700" cap="flat" cmpd="sng" algn="ctr">
                      <a:solidFill>
                        <a:schemeClr val="tx1"/>
                      </a:solidFill>
                      <a:prstDash val="solid"/>
                      <a:round/>
                      <a:headEnd type="none" w="med" len="med"/>
                      <a:tailEnd type="none" w="med" len="med"/>
                    </a:lnB>
                  </a:tcPr>
                </a:tc>
                <a:tc>
                  <a:txBody>
                    <a:bodyPr/>
                    <a:lstStyle/>
                    <a:p>
                      <a:r>
                        <a:rPr lang="en-US" dirty="0" smtClean="0"/>
                        <a:t>It contains commands for adding features and components such as forms, etc</a:t>
                      </a:r>
                      <a:r>
                        <a:rPr lang="en-US" baseline="0" dirty="0" smtClean="0"/>
                        <a:t> to the current project.</a:t>
                      </a:r>
                      <a:endParaRPr lang="en-US" dirty="0"/>
                    </a:p>
                  </a:txBody>
                  <a:tcPr>
                    <a:lnL w="12700" cap="flat" cmpd="sng" algn="ctr">
                      <a:solidFill>
                        <a:schemeClr val="tx1"/>
                      </a:solidFill>
                      <a:prstDash val="solid"/>
                      <a:round/>
                      <a:headEnd type="none" w="med" len="med"/>
                      <a:tailEnd type="none" w="med" len="med"/>
                    </a:lnL>
                    <a:lnR w="12700" cmpd="sng">
                      <a:solidFill>
                        <a:schemeClr val="tx1"/>
                      </a:solidFill>
                      <a:prstDash val="soli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533400">
                <a:tc>
                  <a:txBody>
                    <a:bodyPr/>
                    <a:lstStyle/>
                    <a:p>
                      <a:r>
                        <a:rPr lang="en-US" dirty="0" smtClean="0"/>
                        <a:t>Format</a:t>
                      </a:r>
                      <a:endParaRPr lang="en-US" dirty="0"/>
                    </a:p>
                  </a:txBody>
                  <a:tcPr>
                    <a:lnL w="12700" cmpd="sng">
                      <a:solidFill>
                        <a:schemeClr val="tx1"/>
                      </a:solidFill>
                      <a:prstDash val="solid"/>
                    </a:lnL>
                    <a:lnR w="12700" cap="flat" cmpd="sng" algn="ctr">
                      <a:solidFill>
                        <a:schemeClr val="tx1"/>
                      </a:solidFill>
                      <a:prstDash val="solid"/>
                      <a:round/>
                      <a:headEnd type="none" w="med" len="med"/>
                      <a:tailEnd type="none" w="med" len="med"/>
                    </a:lnR>
                    <a:lnT w="12700" cmpd="sng">
                      <a:solidFill>
                        <a:schemeClr val="tx1"/>
                      </a:solidFill>
                      <a:prstDash val="solid"/>
                    </a:lnT>
                    <a:lnB w="12700" cap="flat" cmpd="sng" algn="ctr">
                      <a:solidFill>
                        <a:schemeClr val="tx1"/>
                      </a:solidFill>
                      <a:prstDash val="solid"/>
                      <a:round/>
                      <a:headEnd type="none" w="med" len="med"/>
                      <a:tailEnd type="none" w="med" len="med"/>
                    </a:lnB>
                  </a:tcPr>
                </a:tc>
                <a:tc>
                  <a:txBody>
                    <a:bodyPr/>
                    <a:lstStyle/>
                    <a:p>
                      <a:r>
                        <a:rPr lang="en-US" dirty="0" smtClean="0"/>
                        <a:t>It contains commands for resizing, arranging, aligning, etc of controls on a form.</a:t>
                      </a:r>
                      <a:endParaRPr lang="en-US" dirty="0"/>
                    </a:p>
                  </a:txBody>
                  <a:tcPr>
                    <a:lnL w="12700" cap="flat" cmpd="sng" algn="ctr">
                      <a:solidFill>
                        <a:schemeClr val="tx1"/>
                      </a:solidFill>
                      <a:prstDash val="solid"/>
                      <a:round/>
                      <a:headEnd type="none" w="med" len="med"/>
                      <a:tailEnd type="none" w="med" len="med"/>
                    </a:lnL>
                    <a:lnR w="12700" cmpd="sng">
                      <a:solidFill>
                        <a:schemeClr val="tx1"/>
                      </a:solidFill>
                      <a:prstDash val="soli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533400">
                <a:tc>
                  <a:txBody>
                    <a:bodyPr/>
                    <a:lstStyle/>
                    <a:p>
                      <a:r>
                        <a:rPr lang="en-US" dirty="0" smtClean="0"/>
                        <a:t>Debug</a:t>
                      </a:r>
                      <a:endParaRPr lang="en-US" dirty="0"/>
                    </a:p>
                  </a:txBody>
                  <a:tcPr>
                    <a:lnL w="12700" cmpd="sng">
                      <a:solidFill>
                        <a:schemeClr val="tx1"/>
                      </a:solidFill>
                      <a:prstDash val="solid"/>
                    </a:lnL>
                    <a:lnR w="12700" cap="flat" cmpd="sng" algn="ctr">
                      <a:solidFill>
                        <a:schemeClr val="tx1"/>
                      </a:solidFill>
                      <a:prstDash val="solid"/>
                      <a:round/>
                      <a:headEnd type="none" w="med" len="med"/>
                      <a:tailEnd type="none" w="med" len="med"/>
                    </a:lnR>
                    <a:lnT w="12700" cmpd="sng">
                      <a:solidFill>
                        <a:schemeClr val="tx1"/>
                      </a:solidFill>
                      <a:prstDash val="solid"/>
                    </a:lnT>
                    <a:lnB w="12700" cap="flat" cmpd="sng" algn="ctr">
                      <a:solidFill>
                        <a:schemeClr val="tx1"/>
                      </a:solidFill>
                      <a:prstDash val="solid"/>
                      <a:round/>
                      <a:headEnd type="none" w="med" len="med"/>
                      <a:tailEnd type="none" w="med" len="med"/>
                    </a:lnB>
                  </a:tcPr>
                </a:tc>
                <a:tc>
                  <a:txBody>
                    <a:bodyPr/>
                    <a:lstStyle/>
                    <a:p>
                      <a:r>
                        <a:rPr lang="en-US" dirty="0" smtClean="0"/>
                        <a:t>It contains commands for debugging a project.</a:t>
                      </a:r>
                      <a:endParaRPr lang="en-US" dirty="0"/>
                    </a:p>
                  </a:txBody>
                  <a:tcPr>
                    <a:lnL w="12700" cap="flat" cmpd="sng" algn="ctr">
                      <a:solidFill>
                        <a:schemeClr val="tx1"/>
                      </a:solidFill>
                      <a:prstDash val="solid"/>
                      <a:round/>
                      <a:headEnd type="none" w="med" len="med"/>
                      <a:tailEnd type="none" w="med" len="med"/>
                    </a:lnL>
                    <a:lnR w="12700" cmpd="sng">
                      <a:solidFill>
                        <a:schemeClr val="tx1"/>
                      </a:solidFill>
                      <a:prstDash val="soli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533400">
                <a:tc>
                  <a:txBody>
                    <a:bodyPr/>
                    <a:lstStyle/>
                    <a:p>
                      <a:r>
                        <a:rPr lang="en-US" dirty="0" smtClean="0"/>
                        <a:t>Run</a:t>
                      </a:r>
                      <a:endParaRPr lang="en-US" dirty="0"/>
                    </a:p>
                  </a:txBody>
                  <a:tcPr>
                    <a:lnL w="12700" cmpd="sng">
                      <a:solidFill>
                        <a:schemeClr val="tx1"/>
                      </a:solidFill>
                      <a:prstDash val="solid"/>
                    </a:lnL>
                    <a:lnR w="12700" cap="flat" cmpd="sng" algn="ctr">
                      <a:solidFill>
                        <a:schemeClr val="tx1"/>
                      </a:solidFill>
                      <a:prstDash val="solid"/>
                      <a:round/>
                      <a:headEnd type="none" w="med" len="med"/>
                      <a:tailEnd type="none" w="med" len="med"/>
                    </a:lnR>
                    <a:lnT w="12700" cmpd="sng">
                      <a:solidFill>
                        <a:schemeClr val="tx1"/>
                      </a:solidFill>
                      <a:prstDash val="solid"/>
                    </a:lnT>
                    <a:lnB w="12700" cap="flat" cmpd="sng" algn="ctr">
                      <a:solidFill>
                        <a:schemeClr val="tx1"/>
                      </a:solidFill>
                      <a:prstDash val="solid"/>
                      <a:round/>
                      <a:headEnd type="none" w="med" len="med"/>
                      <a:tailEnd type="none" w="med" len="med"/>
                    </a:lnB>
                  </a:tcPr>
                </a:tc>
                <a:tc>
                  <a:txBody>
                    <a:bodyPr/>
                    <a:lstStyle/>
                    <a:p>
                      <a:r>
                        <a:rPr lang="en-US" dirty="0" smtClean="0"/>
                        <a:t>It contains commands is executing,</a:t>
                      </a:r>
                      <a:r>
                        <a:rPr lang="en-US" baseline="0" dirty="0" smtClean="0"/>
                        <a:t> pausing, breaking, etc the program.</a:t>
                      </a:r>
                      <a:endParaRPr lang="en-US" dirty="0"/>
                    </a:p>
                  </a:txBody>
                  <a:tcPr>
                    <a:lnL w="12700" cap="flat" cmpd="sng" algn="ctr">
                      <a:solidFill>
                        <a:schemeClr val="tx1"/>
                      </a:solidFill>
                      <a:prstDash val="solid"/>
                      <a:round/>
                      <a:headEnd type="none" w="med" len="med"/>
                      <a:tailEnd type="none" w="med" len="med"/>
                    </a:lnL>
                    <a:lnR w="12700" cmpd="sng">
                      <a:solidFill>
                        <a:schemeClr val="tx1"/>
                      </a:solidFill>
                      <a:prstDash val="soli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533400">
                <a:tc>
                  <a:txBody>
                    <a:bodyPr/>
                    <a:lstStyle/>
                    <a:p>
                      <a:r>
                        <a:rPr lang="en-US" dirty="0" smtClean="0"/>
                        <a:t>Query</a:t>
                      </a:r>
                      <a:endParaRPr lang="en-US" dirty="0"/>
                    </a:p>
                  </a:txBody>
                  <a:tcPr>
                    <a:lnL w="12700" cmpd="sng">
                      <a:solidFill>
                        <a:schemeClr val="tx1"/>
                      </a:solidFill>
                      <a:prstDash val="solid"/>
                    </a:lnL>
                    <a:lnR w="12700" cap="flat" cmpd="sng" algn="ctr">
                      <a:solidFill>
                        <a:schemeClr val="tx1"/>
                      </a:solidFill>
                      <a:prstDash val="solid"/>
                      <a:round/>
                      <a:headEnd type="none" w="med" len="med"/>
                      <a:tailEnd type="none" w="med" len="med"/>
                    </a:lnR>
                    <a:lnT w="12700" cmpd="sng">
                      <a:solidFill>
                        <a:schemeClr val="tx1"/>
                      </a:solidFill>
                      <a:prstDash val="solid"/>
                    </a:lnT>
                    <a:lnB w="12700" cap="flat" cmpd="sng" algn="ctr">
                      <a:solidFill>
                        <a:schemeClr val="tx1"/>
                      </a:solidFill>
                      <a:prstDash val="solid"/>
                      <a:round/>
                      <a:headEnd type="none" w="med" len="med"/>
                      <a:tailEnd type="none" w="med" len="med"/>
                    </a:lnB>
                  </a:tcPr>
                </a:tc>
                <a:tc>
                  <a:txBody>
                    <a:bodyPr/>
                    <a:lstStyle/>
                    <a:p>
                      <a:r>
                        <a:rPr lang="en-US" dirty="0" smtClean="0"/>
                        <a:t>It contains commands for manipulating data received from a database.</a:t>
                      </a:r>
                      <a:endParaRPr lang="en-US" dirty="0"/>
                    </a:p>
                  </a:txBody>
                  <a:tcPr>
                    <a:lnL w="12700" cap="flat" cmpd="sng" algn="ctr">
                      <a:solidFill>
                        <a:schemeClr val="tx1"/>
                      </a:solidFill>
                      <a:prstDash val="solid"/>
                      <a:round/>
                      <a:headEnd type="none" w="med" len="med"/>
                      <a:tailEnd type="none" w="med" len="med"/>
                    </a:lnL>
                    <a:lnR w="12700" cmpd="sng">
                      <a:solidFill>
                        <a:schemeClr val="tx1"/>
                      </a:solidFill>
                      <a:prstDash val="soli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533400">
                <a:tc>
                  <a:txBody>
                    <a:bodyPr/>
                    <a:lstStyle/>
                    <a:p>
                      <a:r>
                        <a:rPr lang="en-US" dirty="0" smtClean="0"/>
                        <a:t>Diagram</a:t>
                      </a:r>
                      <a:endParaRPr lang="en-US" dirty="0"/>
                    </a:p>
                  </a:txBody>
                  <a:tcPr>
                    <a:lnL w="12700" cmpd="sng">
                      <a:solidFill>
                        <a:schemeClr val="tx1"/>
                      </a:solidFill>
                      <a:prstDash val="solid"/>
                    </a:lnL>
                    <a:lnR w="12700" cap="flat" cmpd="sng" algn="ctr">
                      <a:solidFill>
                        <a:schemeClr val="tx1"/>
                      </a:solidFill>
                      <a:prstDash val="solid"/>
                      <a:round/>
                      <a:headEnd type="none" w="med" len="med"/>
                      <a:tailEnd type="none" w="med" len="med"/>
                    </a:lnR>
                    <a:lnT w="12700" cmpd="sng">
                      <a:solidFill>
                        <a:schemeClr val="tx1"/>
                      </a:solidFill>
                      <a:prstDash val="solid"/>
                    </a:lnT>
                    <a:lnB w="12700" cap="flat" cmpd="sng" algn="ctr">
                      <a:solidFill>
                        <a:schemeClr val="tx1"/>
                      </a:solidFill>
                      <a:prstDash val="solid"/>
                      <a:round/>
                      <a:headEnd type="none" w="med" len="med"/>
                      <a:tailEnd type="none" w="med" len="med"/>
                    </a:lnB>
                  </a:tcPr>
                </a:tc>
                <a:tc>
                  <a:txBody>
                    <a:bodyPr/>
                    <a:lstStyle/>
                    <a:p>
                      <a:r>
                        <a:rPr lang="en-US" dirty="0" smtClean="0"/>
                        <a:t>It contains commands for editing the design of a database.</a:t>
                      </a:r>
                      <a:endParaRPr lang="en-US" dirty="0"/>
                    </a:p>
                  </a:txBody>
                  <a:tcPr>
                    <a:lnL w="12700" cap="flat" cmpd="sng" algn="ctr">
                      <a:solidFill>
                        <a:schemeClr val="tx1"/>
                      </a:solidFill>
                      <a:prstDash val="solid"/>
                      <a:round/>
                      <a:headEnd type="none" w="med" len="med"/>
                      <a:tailEnd type="none" w="med" len="med"/>
                    </a:lnL>
                    <a:lnR w="12700" cmpd="sng">
                      <a:solidFill>
                        <a:schemeClr val="tx1"/>
                      </a:solidFill>
                      <a:prstDash val="soli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533400">
                <a:tc>
                  <a:txBody>
                    <a:bodyPr/>
                    <a:lstStyle/>
                    <a:p>
                      <a:r>
                        <a:rPr lang="en-US" dirty="0" smtClean="0"/>
                        <a:t>Tools</a:t>
                      </a:r>
                      <a:endParaRPr lang="en-US" dirty="0"/>
                    </a:p>
                  </a:txBody>
                  <a:tcPr>
                    <a:lnL w="12700" cmpd="sng">
                      <a:solidFill>
                        <a:schemeClr val="tx1"/>
                      </a:solidFill>
                      <a:prstDash val="solid"/>
                    </a:lnL>
                    <a:lnR w="12700" cap="flat" cmpd="sng" algn="ctr">
                      <a:solidFill>
                        <a:schemeClr val="tx1"/>
                      </a:solidFill>
                      <a:prstDash val="solid"/>
                      <a:round/>
                      <a:headEnd type="none" w="med" len="med"/>
                      <a:tailEnd type="none" w="med" len="med"/>
                    </a:lnR>
                    <a:lnT w="12700" cmpd="sng">
                      <a:solidFill>
                        <a:schemeClr val="tx1"/>
                      </a:solidFill>
                      <a:prstDash val="solid"/>
                    </a:lnT>
                    <a:lnB w="12700" cap="flat" cmpd="sng" algn="ctr">
                      <a:solidFill>
                        <a:schemeClr val="tx1"/>
                      </a:solidFill>
                      <a:prstDash val="solid"/>
                      <a:round/>
                      <a:headEnd type="none" w="med" len="med"/>
                      <a:tailEnd type="none" w="med" len="med"/>
                    </a:lnB>
                  </a:tcPr>
                </a:tc>
                <a:tc>
                  <a:txBody>
                    <a:bodyPr/>
                    <a:lstStyle/>
                    <a:p>
                      <a:r>
                        <a:rPr lang="en-US" dirty="0" smtClean="0"/>
                        <a:t>It contains commands for customizing</a:t>
                      </a:r>
                      <a:r>
                        <a:rPr lang="en-US" baseline="0" dirty="0" smtClean="0"/>
                        <a:t> various options of the visual basic IDE.</a:t>
                      </a:r>
                      <a:endParaRPr lang="en-US" dirty="0"/>
                    </a:p>
                  </a:txBody>
                  <a:tcPr>
                    <a:lnL w="12700" cap="flat" cmpd="sng" algn="ctr">
                      <a:solidFill>
                        <a:schemeClr val="tx1"/>
                      </a:solidFill>
                      <a:prstDash val="solid"/>
                      <a:round/>
                      <a:headEnd type="none" w="med" len="med"/>
                      <a:tailEnd type="none" w="med" len="med"/>
                    </a:lnL>
                    <a:lnR w="12700" cmpd="sng">
                      <a:solidFill>
                        <a:schemeClr val="tx1"/>
                      </a:solidFill>
                      <a:prstDash val="soli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Tree>
  </p:cSld>
  <p:clrMapOvr>
    <a:masterClrMapping/>
  </p:clrMapOvr>
  <p:transition>
    <p:sndAc>
      <p:stSnd>
        <p:snd r:embed="rId2" name="chimes.wav" builtIn="1"/>
      </p:stSnd>
    </p:sndAc>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noChangeArrowheads="1"/>
          </p:cNvPicPr>
          <p:nvPr/>
        </p:nvPicPr>
        <p:blipFill>
          <a:blip r:embed="rId3">
            <a:duotone>
              <a:schemeClr val="accent6">
                <a:shade val="45000"/>
                <a:satMod val="135000"/>
              </a:schemeClr>
              <a:prstClr val="white"/>
            </a:duotone>
            <a:lum bright="10000"/>
          </a:blip>
          <a:srcRect l="3333" t="4444" r="2500" b="21111"/>
          <a:stretch>
            <a:fillRect/>
          </a:stretch>
        </p:blipFill>
        <p:spPr bwMode="auto">
          <a:xfrm>
            <a:off x="0" y="0"/>
            <a:ext cx="9144000" cy="6858000"/>
          </a:xfrm>
          <a:prstGeom prst="rect">
            <a:avLst/>
          </a:prstGeom>
          <a:noFill/>
          <a:effectLst>
            <a:outerShdw blurRad="393700" dist="50800" dir="5400000" algn="ctr" rotWithShape="0">
              <a:srgbClr val="000000">
                <a:alpha val="43137"/>
              </a:srgbClr>
            </a:outerShdw>
          </a:effectLst>
        </p:spPr>
      </p:pic>
      <p:graphicFrame>
        <p:nvGraphicFramePr>
          <p:cNvPr id="3" name="Table 2"/>
          <p:cNvGraphicFramePr>
            <a:graphicFrameLocks noGrp="1"/>
          </p:cNvGraphicFramePr>
          <p:nvPr/>
        </p:nvGraphicFramePr>
        <p:xfrm>
          <a:off x="304800" y="457200"/>
          <a:ext cx="8686800" cy="2423160"/>
        </p:xfrm>
        <a:graphic>
          <a:graphicData uri="http://schemas.openxmlformats.org/drawingml/2006/table">
            <a:tbl>
              <a:tblPr bandRow="1"/>
              <a:tblGrid>
                <a:gridCol w="1893549"/>
                <a:gridCol w="6793251"/>
              </a:tblGrid>
              <a:tr h="568569">
                <a:tc>
                  <a:txBody>
                    <a:bodyPr/>
                    <a:lstStyle/>
                    <a:p>
                      <a:r>
                        <a:rPr lang="en-US" sz="2400" b="1" dirty="0" smtClean="0"/>
                        <a:t>Menu</a:t>
                      </a:r>
                      <a:endParaRPr lang="en-US" sz="2400" b="1" dirty="0"/>
                    </a:p>
                  </a:txBody>
                  <a:tcPr>
                    <a:lnL w="12700" cmpd="sng">
                      <a:solidFill>
                        <a:schemeClr val="tx1"/>
                      </a:solidFill>
                      <a:prstDash val="solid"/>
                    </a:lnL>
                    <a:lnR w="12700" cap="flat" cmpd="sng" algn="ctr">
                      <a:solidFill>
                        <a:schemeClr val="tx1"/>
                      </a:solidFill>
                      <a:prstDash val="solid"/>
                      <a:round/>
                      <a:headEnd type="none" w="med" len="med"/>
                      <a:tailEnd type="none" w="med" len="med"/>
                    </a:lnR>
                    <a:lnT w="12700" cmpd="sng">
                      <a:solidFill>
                        <a:schemeClr val="tx1"/>
                      </a:solidFill>
                      <a:prstDash val="solid"/>
                    </a:lnT>
                    <a:lnB w="12700" cap="flat" cmpd="sng" algn="ctr">
                      <a:solidFill>
                        <a:schemeClr val="tx1"/>
                      </a:solidFill>
                      <a:prstDash val="solid"/>
                      <a:round/>
                      <a:headEnd type="none" w="med" len="med"/>
                      <a:tailEnd type="none" w="med" len="med"/>
                    </a:lnB>
                  </a:tcPr>
                </a:tc>
                <a:tc>
                  <a:txBody>
                    <a:bodyPr/>
                    <a:lstStyle/>
                    <a:p>
                      <a:r>
                        <a:rPr lang="en-US" sz="2400" b="1" dirty="0" smtClean="0"/>
                        <a:t>Description</a:t>
                      </a:r>
                      <a:endParaRPr lang="en-US" sz="2400" b="1" dirty="0"/>
                    </a:p>
                  </a:txBody>
                  <a:tcPr>
                    <a:lnL w="12700" cap="flat" cmpd="sng" algn="ctr">
                      <a:solidFill>
                        <a:schemeClr val="tx1"/>
                      </a:solidFill>
                      <a:prstDash val="solid"/>
                      <a:round/>
                      <a:headEnd type="none" w="med" len="med"/>
                      <a:tailEnd type="none" w="med" len="med"/>
                    </a:lnL>
                    <a:lnR w="12700" cmpd="sng">
                      <a:solidFill>
                        <a:schemeClr val="tx1"/>
                      </a:solidFill>
                      <a:prstDash val="soli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609600">
                <a:tc>
                  <a:txBody>
                    <a:bodyPr/>
                    <a:lstStyle/>
                    <a:p>
                      <a:r>
                        <a:rPr lang="en-US" dirty="0" smtClean="0"/>
                        <a:t>Add-Ins</a:t>
                      </a:r>
                      <a:endParaRPr lang="en-US" dirty="0"/>
                    </a:p>
                  </a:txBody>
                  <a:tcPr>
                    <a:lnL w="12700" cmpd="sng">
                      <a:solidFill>
                        <a:schemeClr val="tx1"/>
                      </a:solidFill>
                      <a:prstDash val="solid"/>
                    </a:lnL>
                    <a:lnR w="12700" cap="flat" cmpd="sng" algn="ctr">
                      <a:solidFill>
                        <a:schemeClr val="tx1"/>
                      </a:solidFill>
                      <a:prstDash val="solid"/>
                      <a:round/>
                      <a:headEnd type="none" w="med" len="med"/>
                      <a:tailEnd type="none" w="med" len="med"/>
                    </a:lnR>
                    <a:lnT w="12700" cmpd="sng">
                      <a:solidFill>
                        <a:schemeClr val="tx1"/>
                      </a:solidFill>
                      <a:prstDash val="solid"/>
                    </a:lnT>
                    <a:lnB w="12700" cap="flat" cmpd="sng" algn="ctr">
                      <a:solidFill>
                        <a:schemeClr val="tx1"/>
                      </a:solidFill>
                      <a:prstDash val="solid"/>
                      <a:round/>
                      <a:headEnd type="none" w="med" len="med"/>
                      <a:tailEnd type="none" w="med" len="med"/>
                    </a:lnB>
                  </a:tcPr>
                </a:tc>
                <a:tc>
                  <a:txBody>
                    <a:bodyPr/>
                    <a:lstStyle/>
                    <a:p>
                      <a:r>
                        <a:rPr lang="en-US" dirty="0" smtClean="0"/>
                        <a:t>This menu contains commands for adding, installing and removing these add-ins.</a:t>
                      </a:r>
                      <a:endParaRPr lang="en-US" dirty="0"/>
                    </a:p>
                  </a:txBody>
                  <a:tcPr>
                    <a:lnL w="12700" cap="flat" cmpd="sng" algn="ctr">
                      <a:solidFill>
                        <a:schemeClr val="tx1"/>
                      </a:solidFill>
                      <a:prstDash val="solid"/>
                      <a:round/>
                      <a:headEnd type="none" w="med" len="med"/>
                      <a:tailEnd type="none" w="med" len="med"/>
                    </a:lnL>
                    <a:lnR w="12700" cmpd="sng">
                      <a:solidFill>
                        <a:schemeClr val="tx1"/>
                      </a:solidFill>
                      <a:prstDash val="soli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579120">
                <a:tc>
                  <a:txBody>
                    <a:bodyPr/>
                    <a:lstStyle/>
                    <a:p>
                      <a:r>
                        <a:rPr lang="en-US" dirty="0" smtClean="0"/>
                        <a:t>Windows</a:t>
                      </a:r>
                      <a:endParaRPr lang="en-US" dirty="0"/>
                    </a:p>
                  </a:txBody>
                  <a:tcPr>
                    <a:lnL w="12700" cmpd="sng">
                      <a:solidFill>
                        <a:schemeClr val="tx1"/>
                      </a:solidFill>
                      <a:prstDash val="solid"/>
                    </a:lnL>
                    <a:lnR w="12700" cap="flat" cmpd="sng" algn="ctr">
                      <a:solidFill>
                        <a:schemeClr val="tx1"/>
                      </a:solidFill>
                      <a:prstDash val="solid"/>
                      <a:round/>
                      <a:headEnd type="none" w="med" len="med"/>
                      <a:tailEnd type="none" w="med" len="med"/>
                    </a:lnR>
                    <a:lnT w="12700" cmpd="sng">
                      <a:solidFill>
                        <a:schemeClr val="tx1"/>
                      </a:solidFill>
                      <a:prstDash val="solid"/>
                    </a:lnT>
                    <a:lnB w="12700" cap="flat" cmpd="sng" algn="ctr">
                      <a:solidFill>
                        <a:schemeClr val="tx1"/>
                      </a:solidFill>
                      <a:prstDash val="solid"/>
                      <a:round/>
                      <a:headEnd type="none" w="med" len="med"/>
                      <a:tailEnd type="none" w="med" len="med"/>
                    </a:lnB>
                  </a:tcPr>
                </a:tc>
                <a:tc>
                  <a:txBody>
                    <a:bodyPr/>
                    <a:lstStyle/>
                    <a:p>
                      <a:r>
                        <a:rPr lang="en-US" dirty="0" smtClean="0"/>
                        <a:t>It contains commands for arranging windows opened in visual basic IDE.</a:t>
                      </a:r>
                      <a:endParaRPr lang="en-US" dirty="0"/>
                    </a:p>
                  </a:txBody>
                  <a:tcPr>
                    <a:lnL w="12700" cap="flat" cmpd="sng" algn="ctr">
                      <a:solidFill>
                        <a:schemeClr val="tx1"/>
                      </a:solidFill>
                      <a:prstDash val="solid"/>
                      <a:round/>
                      <a:headEnd type="none" w="med" len="med"/>
                      <a:tailEnd type="none" w="med" len="med"/>
                    </a:lnL>
                    <a:lnR w="12700" cmpd="sng">
                      <a:solidFill>
                        <a:schemeClr val="tx1"/>
                      </a:solidFill>
                      <a:prstDash val="soli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574431">
                <a:tc>
                  <a:txBody>
                    <a:bodyPr/>
                    <a:lstStyle/>
                    <a:p>
                      <a:r>
                        <a:rPr lang="en-US" dirty="0" smtClean="0"/>
                        <a:t>Help</a:t>
                      </a:r>
                      <a:endParaRPr lang="en-US" dirty="0"/>
                    </a:p>
                  </a:txBody>
                  <a:tcPr>
                    <a:lnL w="12700" cmpd="sng">
                      <a:solidFill>
                        <a:schemeClr val="tx1"/>
                      </a:solidFill>
                      <a:prstDash val="solid"/>
                    </a:lnL>
                    <a:lnR w="12700" cap="flat" cmpd="sng" algn="ctr">
                      <a:solidFill>
                        <a:schemeClr val="tx1"/>
                      </a:solidFill>
                      <a:prstDash val="solid"/>
                      <a:round/>
                      <a:headEnd type="none" w="med" len="med"/>
                      <a:tailEnd type="none" w="med" len="med"/>
                    </a:lnR>
                    <a:lnT w="12700" cmpd="sng">
                      <a:solidFill>
                        <a:schemeClr val="tx1"/>
                      </a:solidFill>
                      <a:prstDash val="solid"/>
                    </a:lnT>
                    <a:lnB w="12700" cap="flat" cmpd="sng" algn="ctr">
                      <a:solidFill>
                        <a:schemeClr val="tx1"/>
                      </a:solidFill>
                      <a:prstDash val="solid"/>
                      <a:round/>
                      <a:headEnd type="none" w="med" len="med"/>
                      <a:tailEnd type="none" w="med" len="med"/>
                    </a:lnB>
                  </a:tcPr>
                </a:tc>
                <a:tc>
                  <a:txBody>
                    <a:bodyPr/>
                    <a:lstStyle/>
                    <a:p>
                      <a:r>
                        <a:rPr lang="en-US" dirty="0" smtClean="0"/>
                        <a:t>It contains commands for getting online help in visual basic IDE.</a:t>
                      </a:r>
                      <a:endParaRPr lang="en-US" dirty="0"/>
                    </a:p>
                  </a:txBody>
                  <a:tcPr>
                    <a:lnL w="12700" cap="flat" cmpd="sng" algn="ctr">
                      <a:solidFill>
                        <a:schemeClr val="tx1"/>
                      </a:solidFill>
                      <a:prstDash val="solid"/>
                      <a:round/>
                      <a:headEnd type="none" w="med" len="med"/>
                      <a:tailEnd type="none" w="med" len="med"/>
                    </a:lnL>
                    <a:lnR w="12700" cmpd="sng">
                      <a:solidFill>
                        <a:schemeClr val="tx1"/>
                      </a:solidFill>
                      <a:prstDash val="soli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Tree>
  </p:cSld>
  <p:clrMapOvr>
    <a:masterClrMapping/>
  </p:clrMapOvr>
  <p:transition>
    <p:sndAc>
      <p:stSnd>
        <p:snd r:embed="rId2" name="chimes.wav" builtIn="1"/>
      </p:stSnd>
    </p:sndAc>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noChangeArrowheads="1"/>
          </p:cNvPicPr>
          <p:nvPr/>
        </p:nvPicPr>
        <p:blipFill>
          <a:blip r:embed="rId3">
            <a:duotone>
              <a:schemeClr val="accent6">
                <a:shade val="45000"/>
                <a:satMod val="135000"/>
              </a:schemeClr>
              <a:prstClr val="white"/>
            </a:duotone>
            <a:lum bright="10000"/>
          </a:blip>
          <a:srcRect l="3333" t="4444" r="2500" b="21111"/>
          <a:stretch>
            <a:fillRect/>
          </a:stretch>
        </p:blipFill>
        <p:spPr bwMode="auto">
          <a:xfrm>
            <a:off x="0" y="0"/>
            <a:ext cx="9144000" cy="6858000"/>
          </a:xfrm>
          <a:prstGeom prst="rect">
            <a:avLst/>
          </a:prstGeom>
          <a:noFill/>
          <a:effectLst>
            <a:outerShdw blurRad="393700" dist="50800" dir="5400000" algn="ctr" rotWithShape="0">
              <a:srgbClr val="000000">
                <a:alpha val="43137"/>
              </a:srgbClr>
            </a:outerShdw>
          </a:effectLst>
        </p:spPr>
      </p:pic>
      <p:graphicFrame>
        <p:nvGraphicFramePr>
          <p:cNvPr id="3" name="Table 2"/>
          <p:cNvGraphicFramePr>
            <a:graphicFrameLocks noGrp="1"/>
          </p:cNvGraphicFramePr>
          <p:nvPr/>
        </p:nvGraphicFramePr>
        <p:xfrm>
          <a:off x="228600" y="1371600"/>
          <a:ext cx="8686800" cy="5242560"/>
        </p:xfrm>
        <a:graphic>
          <a:graphicData uri="http://schemas.openxmlformats.org/drawingml/2006/table">
            <a:tbl>
              <a:tblPr bandRow="1"/>
              <a:tblGrid>
                <a:gridCol w="1893549"/>
                <a:gridCol w="6793251"/>
              </a:tblGrid>
              <a:tr h="568569">
                <a:tc>
                  <a:txBody>
                    <a:bodyPr/>
                    <a:lstStyle/>
                    <a:p>
                      <a:r>
                        <a:rPr lang="en-US" sz="2400" b="1" dirty="0" smtClean="0"/>
                        <a:t>Icons</a:t>
                      </a:r>
                      <a:r>
                        <a:rPr lang="en-US" sz="2400" b="1" baseline="0" dirty="0" smtClean="0"/>
                        <a:t> Toolbar</a:t>
                      </a:r>
                      <a:endParaRPr lang="en-US" sz="2400" b="1" dirty="0"/>
                    </a:p>
                  </a:txBody>
                  <a:tcPr>
                    <a:lnL w="12700" cmpd="sng">
                      <a:solidFill>
                        <a:schemeClr val="tx1"/>
                      </a:solidFill>
                      <a:prstDash val="solid"/>
                    </a:lnL>
                    <a:lnR w="12700" cap="flat" cmpd="sng" algn="ctr">
                      <a:solidFill>
                        <a:schemeClr val="tx1"/>
                      </a:solidFill>
                      <a:prstDash val="solid"/>
                      <a:round/>
                      <a:headEnd type="none" w="med" len="med"/>
                      <a:tailEnd type="none" w="med" len="med"/>
                    </a:lnR>
                    <a:lnT w="12700" cmpd="sng">
                      <a:solidFill>
                        <a:schemeClr val="tx1"/>
                      </a:solidFill>
                      <a:prstDash val="solid"/>
                    </a:lnT>
                    <a:lnB w="12700" cap="flat" cmpd="sng" algn="ctr">
                      <a:solidFill>
                        <a:schemeClr val="tx1"/>
                      </a:solidFill>
                      <a:prstDash val="solid"/>
                      <a:round/>
                      <a:headEnd type="none" w="med" len="med"/>
                      <a:tailEnd type="none" w="med" len="med"/>
                    </a:lnB>
                  </a:tcPr>
                </a:tc>
                <a:tc>
                  <a:txBody>
                    <a:bodyPr/>
                    <a:lstStyle/>
                    <a:p>
                      <a:r>
                        <a:rPr lang="en-US" sz="2400" b="1" dirty="0" smtClean="0"/>
                        <a:t>Description</a:t>
                      </a:r>
                      <a:endParaRPr lang="en-US" sz="2400" b="1" dirty="0"/>
                    </a:p>
                  </a:txBody>
                  <a:tcPr>
                    <a:lnL w="12700" cap="flat" cmpd="sng" algn="ctr">
                      <a:solidFill>
                        <a:schemeClr val="tx1"/>
                      </a:solidFill>
                      <a:prstDash val="solid"/>
                      <a:round/>
                      <a:headEnd type="none" w="med" len="med"/>
                      <a:tailEnd type="none" w="med" len="med"/>
                    </a:lnL>
                    <a:lnR w="12700" cmpd="sng">
                      <a:solidFill>
                        <a:schemeClr val="tx1"/>
                      </a:solidFill>
                      <a:prstDash val="soli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609600">
                <a:tc>
                  <a:txBody>
                    <a:bodyPr/>
                    <a:lstStyle/>
                    <a:p>
                      <a:r>
                        <a:rPr lang="en-US" dirty="0" smtClean="0"/>
                        <a:t>Project</a:t>
                      </a:r>
                      <a:r>
                        <a:rPr lang="en-US" baseline="0" dirty="0" smtClean="0"/>
                        <a:t> Icons</a:t>
                      </a:r>
                      <a:endParaRPr lang="en-US" dirty="0"/>
                    </a:p>
                  </a:txBody>
                  <a:tcPr>
                    <a:lnL w="12700" cmpd="sng">
                      <a:solidFill>
                        <a:schemeClr val="tx1"/>
                      </a:solidFill>
                      <a:prstDash val="solid"/>
                    </a:lnL>
                    <a:lnR w="12700" cap="flat" cmpd="sng" algn="ctr">
                      <a:solidFill>
                        <a:schemeClr val="tx1"/>
                      </a:solidFill>
                      <a:prstDash val="solid"/>
                      <a:round/>
                      <a:headEnd type="none" w="med" len="med"/>
                      <a:tailEnd type="none" w="med" len="med"/>
                    </a:lnR>
                    <a:lnT w="12700" cmpd="sng">
                      <a:solidFill>
                        <a:schemeClr val="tx1"/>
                      </a:solidFill>
                      <a:prstDash val="solid"/>
                    </a:lnT>
                    <a:lnB w="12700" cap="flat" cmpd="sng" algn="ctr">
                      <a:solidFill>
                        <a:schemeClr val="tx1"/>
                      </a:solidFill>
                      <a:prstDash val="solid"/>
                      <a:round/>
                      <a:headEnd type="none" w="med" len="med"/>
                      <a:tailEnd type="none" w="med" len="med"/>
                    </a:lnB>
                  </a:tcPr>
                </a:tc>
                <a:tc>
                  <a:txBody>
                    <a:bodyPr/>
                    <a:lstStyle/>
                    <a:p>
                      <a:r>
                        <a:rPr lang="en-US" dirty="0" smtClean="0"/>
                        <a:t>These icons are</a:t>
                      </a:r>
                      <a:r>
                        <a:rPr lang="en-US" baseline="0" dirty="0" smtClean="0"/>
                        <a:t> used to start a new project, add new form or add new menu to an existing form.</a:t>
                      </a:r>
                      <a:endParaRPr lang="en-US" dirty="0"/>
                    </a:p>
                  </a:txBody>
                  <a:tcPr>
                    <a:lnL w="12700" cap="flat" cmpd="sng" algn="ctr">
                      <a:solidFill>
                        <a:schemeClr val="tx1"/>
                      </a:solidFill>
                      <a:prstDash val="solid"/>
                      <a:round/>
                      <a:headEnd type="none" w="med" len="med"/>
                      <a:tailEnd type="none" w="med" len="med"/>
                    </a:lnL>
                    <a:lnR w="12700" cmpd="sng">
                      <a:solidFill>
                        <a:schemeClr val="tx1"/>
                      </a:solidFill>
                      <a:prstDash val="soli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579120">
                <a:tc>
                  <a:txBody>
                    <a:bodyPr/>
                    <a:lstStyle/>
                    <a:p>
                      <a:r>
                        <a:rPr lang="en-US" dirty="0" smtClean="0"/>
                        <a:t>File Icons</a:t>
                      </a:r>
                      <a:endParaRPr lang="en-US" dirty="0"/>
                    </a:p>
                  </a:txBody>
                  <a:tcPr>
                    <a:lnL w="12700" cmpd="sng">
                      <a:solidFill>
                        <a:schemeClr val="tx1"/>
                      </a:solidFill>
                      <a:prstDash val="solid"/>
                    </a:lnL>
                    <a:lnR w="12700" cap="flat" cmpd="sng" algn="ctr">
                      <a:solidFill>
                        <a:schemeClr val="tx1"/>
                      </a:solidFill>
                      <a:prstDash val="solid"/>
                      <a:round/>
                      <a:headEnd type="none" w="med" len="med"/>
                      <a:tailEnd type="none" w="med" len="med"/>
                    </a:lnR>
                    <a:lnT w="12700" cmpd="sng">
                      <a:solidFill>
                        <a:schemeClr val="tx1"/>
                      </a:solidFill>
                      <a:prstDash val="solid"/>
                    </a:lnT>
                    <a:lnB w="12700" cap="flat" cmpd="sng" algn="ctr">
                      <a:solidFill>
                        <a:schemeClr val="tx1"/>
                      </a:solidFill>
                      <a:prstDash val="solid"/>
                      <a:round/>
                      <a:headEnd type="none" w="med" len="med"/>
                      <a:tailEnd type="none" w="med" len="med"/>
                    </a:lnB>
                  </a:tcPr>
                </a:tc>
                <a:tc>
                  <a:txBody>
                    <a:bodyPr/>
                    <a:lstStyle/>
                    <a:p>
                      <a:r>
                        <a:rPr lang="en-US" dirty="0" smtClean="0"/>
                        <a:t>These icons are used to open/save a project.</a:t>
                      </a:r>
                      <a:endParaRPr lang="en-US" dirty="0"/>
                    </a:p>
                  </a:txBody>
                  <a:tcPr>
                    <a:lnL w="12700" cap="flat" cmpd="sng" algn="ctr">
                      <a:solidFill>
                        <a:schemeClr val="tx1"/>
                      </a:solidFill>
                      <a:prstDash val="solid"/>
                      <a:round/>
                      <a:headEnd type="none" w="med" len="med"/>
                      <a:tailEnd type="none" w="med" len="med"/>
                    </a:lnL>
                    <a:lnR w="12700" cmpd="sng">
                      <a:solidFill>
                        <a:schemeClr val="tx1"/>
                      </a:solidFill>
                      <a:prstDash val="soli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574431">
                <a:tc>
                  <a:txBody>
                    <a:bodyPr/>
                    <a:lstStyle/>
                    <a:p>
                      <a:r>
                        <a:rPr lang="en-US" dirty="0" smtClean="0"/>
                        <a:t>Menu Editor</a:t>
                      </a:r>
                      <a:endParaRPr lang="en-US" dirty="0"/>
                    </a:p>
                  </a:txBody>
                  <a:tcPr>
                    <a:lnL w="12700" cmpd="sng">
                      <a:solidFill>
                        <a:schemeClr val="tx1"/>
                      </a:solidFill>
                      <a:prstDash val="solid"/>
                    </a:lnL>
                    <a:lnR w="12700" cap="flat" cmpd="sng" algn="ctr">
                      <a:solidFill>
                        <a:schemeClr val="tx1"/>
                      </a:solidFill>
                      <a:prstDash val="solid"/>
                      <a:round/>
                      <a:headEnd type="none" w="med" len="med"/>
                      <a:tailEnd type="none" w="med" len="med"/>
                    </a:lnR>
                    <a:lnT w="12700" cmpd="sng">
                      <a:solidFill>
                        <a:schemeClr val="tx1"/>
                      </a:solidFill>
                      <a:prstDash val="solid"/>
                    </a:lnT>
                    <a:lnB w="12700" cap="flat" cmpd="sng" algn="ctr">
                      <a:solidFill>
                        <a:schemeClr val="tx1"/>
                      </a:solidFill>
                      <a:prstDash val="solid"/>
                      <a:round/>
                      <a:headEnd type="none" w="med" len="med"/>
                      <a:tailEnd type="none" w="med" len="med"/>
                    </a:lnB>
                  </a:tcPr>
                </a:tc>
                <a:tc>
                  <a:txBody>
                    <a:bodyPr/>
                    <a:lstStyle/>
                    <a:p>
                      <a:r>
                        <a:rPr lang="en-US" dirty="0" smtClean="0"/>
                        <a:t>This icon is used to display the menu editor.</a:t>
                      </a:r>
                      <a:endParaRPr lang="en-US" dirty="0"/>
                    </a:p>
                  </a:txBody>
                  <a:tcPr>
                    <a:lnL w="12700" cap="flat" cmpd="sng" algn="ctr">
                      <a:solidFill>
                        <a:schemeClr val="tx1"/>
                      </a:solidFill>
                      <a:prstDash val="solid"/>
                      <a:round/>
                      <a:headEnd type="none" w="med" len="med"/>
                      <a:tailEnd type="none" w="med" len="med"/>
                    </a:lnL>
                    <a:lnR w="12700" cmpd="sng">
                      <a:solidFill>
                        <a:schemeClr val="tx1"/>
                      </a:solidFill>
                      <a:prstDash val="soli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533400">
                <a:tc>
                  <a:txBody>
                    <a:bodyPr/>
                    <a:lstStyle/>
                    <a:p>
                      <a:r>
                        <a:rPr lang="en-US" dirty="0" smtClean="0"/>
                        <a:t>Edit Icons</a:t>
                      </a:r>
                      <a:endParaRPr lang="en-US" dirty="0"/>
                    </a:p>
                  </a:txBody>
                  <a:tcPr>
                    <a:lnL w="12700" cmpd="sng">
                      <a:solidFill>
                        <a:schemeClr val="tx1"/>
                      </a:solidFill>
                      <a:prstDash val="solid"/>
                    </a:lnL>
                    <a:lnR w="12700" cap="flat" cmpd="sng" algn="ctr">
                      <a:solidFill>
                        <a:schemeClr val="tx1"/>
                      </a:solidFill>
                      <a:prstDash val="solid"/>
                      <a:round/>
                      <a:headEnd type="none" w="med" len="med"/>
                      <a:tailEnd type="none" w="med" len="med"/>
                    </a:lnR>
                    <a:lnT w="12700" cmpd="sng">
                      <a:solidFill>
                        <a:schemeClr val="tx1"/>
                      </a:solidFill>
                      <a:prstDash val="solid"/>
                    </a:lnT>
                    <a:lnB w="12700" cap="flat" cmpd="sng" algn="ctr">
                      <a:solidFill>
                        <a:schemeClr val="tx1"/>
                      </a:solidFill>
                      <a:prstDash val="solid"/>
                      <a:round/>
                      <a:headEnd type="none" w="med" len="med"/>
                      <a:tailEnd type="none" w="med" len="med"/>
                    </a:lnB>
                  </a:tcPr>
                </a:tc>
                <a:tc>
                  <a:txBody>
                    <a:bodyPr/>
                    <a:lstStyle/>
                    <a:p>
                      <a:r>
                        <a:rPr lang="en-US" dirty="0" smtClean="0"/>
                        <a:t>These icons are used to edit text and /or objects created in a project.</a:t>
                      </a:r>
                      <a:endParaRPr lang="en-US" dirty="0"/>
                    </a:p>
                  </a:txBody>
                  <a:tcPr>
                    <a:lnL w="12700" cap="flat" cmpd="sng" algn="ctr">
                      <a:solidFill>
                        <a:schemeClr val="tx1"/>
                      </a:solidFill>
                      <a:prstDash val="solid"/>
                      <a:round/>
                      <a:headEnd type="none" w="med" len="med"/>
                      <a:tailEnd type="none" w="med" len="med"/>
                    </a:lnL>
                    <a:lnR w="12700" cmpd="sng">
                      <a:solidFill>
                        <a:schemeClr val="tx1"/>
                      </a:solidFill>
                      <a:prstDash val="soli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533400">
                <a:tc>
                  <a:txBody>
                    <a:bodyPr/>
                    <a:lstStyle/>
                    <a:p>
                      <a:r>
                        <a:rPr lang="en-US" dirty="0" smtClean="0"/>
                        <a:t>Run Icons</a:t>
                      </a:r>
                      <a:endParaRPr lang="en-US" dirty="0"/>
                    </a:p>
                  </a:txBody>
                  <a:tcPr>
                    <a:lnL w="12700" cmpd="sng">
                      <a:solidFill>
                        <a:schemeClr val="tx1"/>
                      </a:solidFill>
                      <a:prstDash val="solid"/>
                    </a:lnL>
                    <a:lnR w="12700" cap="flat" cmpd="sng" algn="ctr">
                      <a:solidFill>
                        <a:schemeClr val="tx1"/>
                      </a:solidFill>
                      <a:prstDash val="solid"/>
                      <a:round/>
                      <a:headEnd type="none" w="med" len="med"/>
                      <a:tailEnd type="none" w="med" len="med"/>
                    </a:lnR>
                    <a:lnT w="12700" cmpd="sng">
                      <a:solidFill>
                        <a:schemeClr val="tx1"/>
                      </a:solidFill>
                      <a:prstDash val="solid"/>
                    </a:lnT>
                    <a:lnB w="12700" cap="flat" cmpd="sng" algn="ctr">
                      <a:solidFill>
                        <a:schemeClr val="tx1"/>
                      </a:solidFill>
                      <a:prstDash val="solid"/>
                      <a:round/>
                      <a:headEnd type="none" w="med" len="med"/>
                      <a:tailEnd type="none" w="med" len="med"/>
                    </a:lnB>
                  </a:tcPr>
                </a:tc>
                <a:tc>
                  <a:txBody>
                    <a:bodyPr/>
                    <a:lstStyle/>
                    <a:p>
                      <a:r>
                        <a:rPr lang="en-US" dirty="0" smtClean="0"/>
                        <a:t>These icons are used to execute,</a:t>
                      </a:r>
                      <a:r>
                        <a:rPr lang="en-US" baseline="0" dirty="0" smtClean="0"/>
                        <a:t> pause/ break or stop a project in visual basic IDE.</a:t>
                      </a:r>
                      <a:endParaRPr lang="en-US" dirty="0"/>
                    </a:p>
                  </a:txBody>
                  <a:tcPr>
                    <a:lnL w="12700" cap="flat" cmpd="sng" algn="ctr">
                      <a:solidFill>
                        <a:schemeClr val="tx1"/>
                      </a:solidFill>
                      <a:prstDash val="solid"/>
                      <a:round/>
                      <a:headEnd type="none" w="med" len="med"/>
                      <a:tailEnd type="none" w="med" len="med"/>
                    </a:lnL>
                    <a:lnR w="12700" cmpd="sng">
                      <a:solidFill>
                        <a:schemeClr val="tx1"/>
                      </a:solidFill>
                      <a:prstDash val="soli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533400">
                <a:tc>
                  <a:txBody>
                    <a:bodyPr/>
                    <a:lstStyle/>
                    <a:p>
                      <a:r>
                        <a:rPr lang="en-US" dirty="0" smtClean="0"/>
                        <a:t>View Icons</a:t>
                      </a:r>
                      <a:endParaRPr lang="en-US" dirty="0"/>
                    </a:p>
                  </a:txBody>
                  <a:tcPr>
                    <a:lnL w="12700" cmpd="sng">
                      <a:solidFill>
                        <a:schemeClr val="tx1"/>
                      </a:solidFill>
                      <a:prstDash val="solid"/>
                    </a:lnL>
                    <a:lnR w="12700" cap="flat" cmpd="sng" algn="ctr">
                      <a:solidFill>
                        <a:schemeClr val="tx1"/>
                      </a:solidFill>
                      <a:prstDash val="solid"/>
                      <a:round/>
                      <a:headEnd type="none" w="med" len="med"/>
                      <a:tailEnd type="none" w="med" len="med"/>
                    </a:lnR>
                    <a:lnT w="12700" cmpd="sng">
                      <a:solidFill>
                        <a:schemeClr val="tx1"/>
                      </a:solidFill>
                      <a:prstDash val="solid"/>
                    </a:lnT>
                    <a:lnB w="12700" cap="flat" cmpd="sng" algn="ctr">
                      <a:solidFill>
                        <a:schemeClr val="tx1"/>
                      </a:solidFill>
                      <a:prstDash val="solid"/>
                      <a:round/>
                      <a:headEnd type="none" w="med" len="med"/>
                      <a:tailEnd type="none" w="med" len="med"/>
                    </a:lnB>
                  </a:tcPr>
                </a:tc>
                <a:tc>
                  <a:txBody>
                    <a:bodyPr/>
                    <a:lstStyle/>
                    <a:p>
                      <a:r>
                        <a:rPr lang="en-US" dirty="0" smtClean="0"/>
                        <a:t>These icons are used to view various components of the project in IDE.</a:t>
                      </a:r>
                      <a:endParaRPr lang="en-US" dirty="0"/>
                    </a:p>
                  </a:txBody>
                  <a:tcPr>
                    <a:lnL w="12700" cap="flat" cmpd="sng" algn="ctr">
                      <a:solidFill>
                        <a:schemeClr val="tx1"/>
                      </a:solidFill>
                      <a:prstDash val="solid"/>
                      <a:round/>
                      <a:headEnd type="none" w="med" len="med"/>
                      <a:tailEnd type="none" w="med" len="med"/>
                    </a:lnL>
                    <a:lnR w="12700" cmpd="sng">
                      <a:solidFill>
                        <a:schemeClr val="tx1"/>
                      </a:solidFill>
                      <a:prstDash val="soli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533400">
                <a:tc>
                  <a:txBody>
                    <a:bodyPr/>
                    <a:lstStyle/>
                    <a:p>
                      <a:r>
                        <a:rPr lang="en-US" dirty="0" smtClean="0"/>
                        <a:t>Position</a:t>
                      </a:r>
                      <a:endParaRPr lang="en-US" dirty="0"/>
                    </a:p>
                  </a:txBody>
                  <a:tcPr>
                    <a:lnL w="12700" cmpd="sng">
                      <a:solidFill>
                        <a:schemeClr val="tx1"/>
                      </a:solidFill>
                      <a:prstDash val="solid"/>
                    </a:lnL>
                    <a:lnR w="12700" cap="flat" cmpd="sng" algn="ctr">
                      <a:solidFill>
                        <a:schemeClr val="tx1"/>
                      </a:solidFill>
                      <a:prstDash val="solid"/>
                      <a:round/>
                      <a:headEnd type="none" w="med" len="med"/>
                      <a:tailEnd type="none" w="med" len="med"/>
                    </a:lnR>
                    <a:lnT w="12700" cmpd="sng">
                      <a:solidFill>
                        <a:schemeClr val="tx1"/>
                      </a:solidFill>
                      <a:prstDash val="solid"/>
                    </a:lnT>
                    <a:lnB w="12700" cap="flat" cmpd="sng" algn="ctr">
                      <a:solidFill>
                        <a:schemeClr val="tx1"/>
                      </a:solidFill>
                      <a:prstDash val="solid"/>
                      <a:round/>
                      <a:headEnd type="none" w="med" len="med"/>
                      <a:tailEnd type="none" w="med" len="med"/>
                    </a:lnB>
                  </a:tcPr>
                </a:tc>
                <a:tc>
                  <a:txBody>
                    <a:bodyPr/>
                    <a:lstStyle/>
                    <a:p>
                      <a:r>
                        <a:rPr lang="en-US" dirty="0" smtClean="0"/>
                        <a:t>The position of the selected objects with respect to the top and left border of the form is shown here.</a:t>
                      </a:r>
                      <a:endParaRPr lang="en-US" dirty="0"/>
                    </a:p>
                  </a:txBody>
                  <a:tcPr>
                    <a:lnL w="12700" cap="flat" cmpd="sng" algn="ctr">
                      <a:solidFill>
                        <a:schemeClr val="tx1"/>
                      </a:solidFill>
                      <a:prstDash val="solid"/>
                      <a:round/>
                      <a:headEnd type="none" w="med" len="med"/>
                      <a:tailEnd type="none" w="med" len="med"/>
                    </a:lnL>
                    <a:lnR w="12700" cmpd="sng">
                      <a:solidFill>
                        <a:schemeClr val="tx1"/>
                      </a:solidFill>
                      <a:prstDash val="soli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533400">
                <a:tc>
                  <a:txBody>
                    <a:bodyPr/>
                    <a:lstStyle/>
                    <a:p>
                      <a:r>
                        <a:rPr lang="en-US" dirty="0" smtClean="0"/>
                        <a:t>Dimensions</a:t>
                      </a:r>
                      <a:endParaRPr lang="en-US" dirty="0"/>
                    </a:p>
                  </a:txBody>
                  <a:tcPr>
                    <a:lnL w="12700" cmpd="sng">
                      <a:solidFill>
                        <a:schemeClr val="tx1"/>
                      </a:solidFill>
                      <a:prstDash val="solid"/>
                    </a:lnL>
                    <a:lnR w="12700" cap="flat" cmpd="sng" algn="ctr">
                      <a:solidFill>
                        <a:schemeClr val="tx1"/>
                      </a:solidFill>
                      <a:prstDash val="solid"/>
                      <a:round/>
                      <a:headEnd type="none" w="med" len="med"/>
                      <a:tailEnd type="none" w="med" len="med"/>
                    </a:lnR>
                    <a:lnT w="12700" cmpd="sng">
                      <a:solidFill>
                        <a:schemeClr val="tx1"/>
                      </a:solidFill>
                      <a:prstDash val="solid"/>
                    </a:lnT>
                    <a:lnB w="12700" cap="flat" cmpd="sng" algn="ctr">
                      <a:solidFill>
                        <a:schemeClr val="tx1"/>
                      </a:solidFill>
                      <a:prstDash val="solid"/>
                      <a:round/>
                      <a:headEnd type="none" w="med" len="med"/>
                      <a:tailEnd type="none" w="med" len="med"/>
                    </a:lnB>
                  </a:tcPr>
                </a:tc>
                <a:tc>
                  <a:txBody>
                    <a:bodyPr/>
                    <a:lstStyle/>
                    <a:p>
                      <a:r>
                        <a:rPr lang="en-US" dirty="0" smtClean="0"/>
                        <a:t>The dimensions or size of the selected objects is shown here.</a:t>
                      </a:r>
                      <a:endParaRPr lang="en-US" dirty="0"/>
                    </a:p>
                  </a:txBody>
                  <a:tcPr>
                    <a:lnL w="12700" cap="flat" cmpd="sng" algn="ctr">
                      <a:solidFill>
                        <a:schemeClr val="tx1"/>
                      </a:solidFill>
                      <a:prstDash val="solid"/>
                      <a:round/>
                      <a:headEnd type="none" w="med" len="med"/>
                      <a:tailEnd type="none" w="med" len="med"/>
                    </a:lnL>
                    <a:lnR w="12700" cmpd="sng">
                      <a:solidFill>
                        <a:schemeClr val="tx1"/>
                      </a:solidFill>
                      <a:prstDash val="soli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
        <p:nvSpPr>
          <p:cNvPr id="4" name="Title 1"/>
          <p:cNvSpPr txBox="1">
            <a:spLocks/>
          </p:cNvSpPr>
          <p:nvPr/>
        </p:nvSpPr>
        <p:spPr>
          <a:xfrm>
            <a:off x="2819400" y="0"/>
            <a:ext cx="3048000" cy="533400"/>
          </a:xfrm>
          <a:prstGeom prst="rect">
            <a:avLst/>
          </a:prstGeom>
          <a:solidFill>
            <a:schemeClr val="accent5">
              <a:lumMod val="40000"/>
              <a:lumOff val="60000"/>
            </a:schemeClr>
          </a:solidFill>
        </p:spPr>
        <p:txBody>
          <a:bodyPr>
            <a:normAutofit fontScale="85000" lnSpcReduction="20000"/>
            <a:scene3d>
              <a:camera prst="orthographicFront"/>
              <a:lightRig rig="flat" dir="tl">
                <a:rot lat="0" lon="0" rev="6600000"/>
              </a:lightRig>
            </a:scene3d>
            <a:sp3d extrusionH="25400" contourW="8890">
              <a:bevelT w="38100" h="31750"/>
              <a:contourClr>
                <a:schemeClr val="accent2">
                  <a:shade val="75000"/>
                </a:schemeClr>
              </a:contourClr>
            </a:sp3d>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40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mj-lt"/>
                <a:ea typeface="+mj-ea"/>
                <a:cs typeface="+mj-cs"/>
              </a:rPr>
              <a:t>Icons Toolbar</a:t>
            </a:r>
            <a:endParaRPr kumimoji="0" lang="en-US" sz="4000" b="1" i="0" u="none" strike="noStrike" kern="1200" cap="none" spc="0" normalizeH="0" baseline="0" noProof="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uLnTx/>
              <a:uFillTx/>
              <a:latin typeface="+mj-lt"/>
              <a:ea typeface="+mj-ea"/>
              <a:cs typeface="+mj-cs"/>
            </a:endParaRPr>
          </a:p>
        </p:txBody>
      </p:sp>
      <p:sp>
        <p:nvSpPr>
          <p:cNvPr id="5" name="TextBox 4"/>
          <p:cNvSpPr txBox="1"/>
          <p:nvPr/>
        </p:nvSpPr>
        <p:spPr>
          <a:xfrm>
            <a:off x="228600" y="609600"/>
            <a:ext cx="8610600" cy="707886"/>
          </a:xfrm>
          <a:prstGeom prst="rect">
            <a:avLst/>
          </a:prstGeom>
          <a:noFill/>
        </p:spPr>
        <p:txBody>
          <a:bodyPr wrap="square" rtlCol="0">
            <a:spAutoFit/>
          </a:bodyPr>
          <a:lstStyle/>
          <a:p>
            <a:r>
              <a:rPr lang="en-US" sz="2000" dirty="0" smtClean="0"/>
              <a:t>Icons toolbar contains shortcuts to most commonly used commands in visual basic IDE.  </a:t>
            </a:r>
            <a:endParaRPr lang="en-US" sz="2000" dirty="0"/>
          </a:p>
        </p:txBody>
      </p:sp>
    </p:spTree>
  </p:cSld>
  <p:clrMapOvr>
    <a:masterClrMapping/>
  </p:clrMapOvr>
  <p:transition>
    <p:sndAc>
      <p:stSnd>
        <p:snd r:embed="rId2" name="chimes.wav" builtIn="1"/>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4" presetClass="emph" presetSubtype="0" fill="hold" grpId="0" nodeType="clickEffect">
                                  <p:stCondLst>
                                    <p:cond delay="0"/>
                                  </p:stCondLst>
                                  <p:iterate type="lt">
                                    <p:tmPct val="10000"/>
                                  </p:iterate>
                                  <p:childTnLst>
                                    <p:animMotion origin="layout" path="M 0.0 0.0 L 0.0 -0.07213" pathEditMode="relative" ptsTypes="">
                                      <p:cBhvr>
                                        <p:cTn id="6" dur="250" accel="50000" decel="50000" autoRev="1" fill="hold">
                                          <p:stCondLst>
                                            <p:cond delay="0"/>
                                          </p:stCondLst>
                                        </p:cTn>
                                        <p:tgtEl>
                                          <p:spTgt spid="4"/>
                                        </p:tgtEl>
                                        <p:attrNameLst>
                                          <p:attrName>ppt_x</p:attrName>
                                          <p:attrName>ppt_y</p:attrName>
                                        </p:attrNameLst>
                                      </p:cBhvr>
                                    </p:animMotion>
                                    <p:animRot by="1500000">
                                      <p:cBhvr>
                                        <p:cTn id="7" dur="125" fill="hold">
                                          <p:stCondLst>
                                            <p:cond delay="0"/>
                                          </p:stCondLst>
                                        </p:cTn>
                                        <p:tgtEl>
                                          <p:spTgt spid="4"/>
                                        </p:tgtEl>
                                        <p:attrNameLst>
                                          <p:attrName>r</p:attrName>
                                        </p:attrNameLst>
                                      </p:cBhvr>
                                    </p:animRot>
                                    <p:animRot by="-1500000">
                                      <p:cBhvr>
                                        <p:cTn id="8" dur="125" fill="hold">
                                          <p:stCondLst>
                                            <p:cond delay="125"/>
                                          </p:stCondLst>
                                        </p:cTn>
                                        <p:tgtEl>
                                          <p:spTgt spid="4"/>
                                        </p:tgtEl>
                                        <p:attrNameLst>
                                          <p:attrName>r</p:attrName>
                                        </p:attrNameLst>
                                      </p:cBhvr>
                                    </p:animRot>
                                    <p:animRot by="-1500000">
                                      <p:cBhvr>
                                        <p:cTn id="9" dur="125" fill="hold">
                                          <p:stCondLst>
                                            <p:cond delay="250"/>
                                          </p:stCondLst>
                                        </p:cTn>
                                        <p:tgtEl>
                                          <p:spTgt spid="4"/>
                                        </p:tgtEl>
                                        <p:attrNameLst>
                                          <p:attrName>r</p:attrName>
                                        </p:attrNameLst>
                                      </p:cBhvr>
                                    </p:animRot>
                                    <p:animRot by="1500000">
                                      <p:cBhvr>
                                        <p:cTn id="10" dur="125" fill="hold">
                                          <p:stCondLst>
                                            <p:cond delay="375"/>
                                          </p:stCondLst>
                                        </p:cTn>
                                        <p:tgtEl>
                                          <p:spTgt spid="4"/>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noChangeArrowheads="1"/>
          </p:cNvPicPr>
          <p:nvPr/>
        </p:nvPicPr>
        <p:blipFill>
          <a:blip r:embed="rId3">
            <a:duotone>
              <a:schemeClr val="accent6">
                <a:shade val="45000"/>
                <a:satMod val="135000"/>
              </a:schemeClr>
              <a:prstClr val="white"/>
            </a:duotone>
            <a:lum bright="10000"/>
          </a:blip>
          <a:srcRect l="3333" t="4444" r="2500" b="21111"/>
          <a:stretch>
            <a:fillRect/>
          </a:stretch>
        </p:blipFill>
        <p:spPr bwMode="auto">
          <a:xfrm>
            <a:off x="0" y="0"/>
            <a:ext cx="9144000" cy="6858000"/>
          </a:xfrm>
          <a:prstGeom prst="rect">
            <a:avLst/>
          </a:prstGeom>
          <a:noFill/>
          <a:effectLst>
            <a:outerShdw blurRad="393700" dist="50800" dir="5400000" algn="ctr" rotWithShape="0">
              <a:srgbClr val="000000">
                <a:alpha val="43137"/>
              </a:srgbClr>
            </a:outerShdw>
          </a:effectLst>
        </p:spPr>
      </p:pic>
      <p:pic>
        <p:nvPicPr>
          <p:cNvPr id="3" name="Picture 2" descr="best-of-luck-1.gif"/>
          <p:cNvPicPr>
            <a:picLocks noChangeAspect="1"/>
          </p:cNvPicPr>
          <p:nvPr/>
        </p:nvPicPr>
        <p:blipFill>
          <a:blip r:embed="rId4"/>
          <a:stretch>
            <a:fillRect/>
          </a:stretch>
        </p:blipFill>
        <p:spPr>
          <a:xfrm>
            <a:off x="1219200" y="838200"/>
            <a:ext cx="6553200" cy="5219362"/>
          </a:xfrm>
          <a:prstGeom prst="rect">
            <a:avLst/>
          </a:prstGeom>
        </p:spPr>
      </p:pic>
    </p:spTree>
  </p:cSld>
  <p:clrMapOvr>
    <a:masterClrMapping/>
  </p:clrMapOvr>
  <p:transition>
    <p:dissolve/>
    <p:sndAc>
      <p:stSnd>
        <p:snd r:embed="rId2" name="chimes.wav" builtIn="1"/>
      </p:stSnd>
    </p:sndAc>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noChangeArrowheads="1"/>
          </p:cNvPicPr>
          <p:nvPr/>
        </p:nvPicPr>
        <p:blipFill>
          <a:blip r:embed="rId3">
            <a:duotone>
              <a:schemeClr val="accent6">
                <a:shade val="45000"/>
                <a:satMod val="135000"/>
              </a:schemeClr>
              <a:prstClr val="white"/>
            </a:duotone>
            <a:lum bright="10000"/>
          </a:blip>
          <a:srcRect l="3333" t="4444" r="2500" b="21111"/>
          <a:stretch>
            <a:fillRect/>
          </a:stretch>
        </p:blipFill>
        <p:spPr bwMode="auto">
          <a:xfrm>
            <a:off x="0" y="0"/>
            <a:ext cx="9144000" cy="6858000"/>
          </a:xfrm>
          <a:prstGeom prst="rect">
            <a:avLst/>
          </a:prstGeom>
          <a:noFill/>
          <a:effectLst>
            <a:outerShdw blurRad="393700" dist="50800" dir="5400000" algn="ctr" rotWithShape="0">
              <a:srgbClr val="000000">
                <a:alpha val="43137"/>
              </a:srgbClr>
            </a:outerShdw>
          </a:effectLst>
        </p:spPr>
      </p:pic>
      <p:sp>
        <p:nvSpPr>
          <p:cNvPr id="4" name="TextBox 3"/>
          <p:cNvSpPr txBox="1"/>
          <p:nvPr/>
        </p:nvSpPr>
        <p:spPr>
          <a:xfrm>
            <a:off x="228600" y="304800"/>
            <a:ext cx="8610600" cy="984885"/>
          </a:xfrm>
          <a:prstGeom prst="rect">
            <a:avLst/>
          </a:prstGeom>
          <a:gradFill flip="none" rotWithShape="1">
            <a:gsLst>
              <a:gs pos="0">
                <a:srgbClr val="92D050">
                  <a:tint val="66000"/>
                  <a:satMod val="160000"/>
                </a:srgbClr>
              </a:gs>
              <a:gs pos="50000">
                <a:srgbClr val="92D050">
                  <a:tint val="44500"/>
                  <a:satMod val="160000"/>
                </a:srgbClr>
              </a:gs>
              <a:gs pos="100000">
                <a:srgbClr val="92D050">
                  <a:tint val="23500"/>
                  <a:satMod val="160000"/>
                </a:srgbClr>
              </a:gs>
            </a:gsLst>
            <a:lin ang="16200000" scaled="1"/>
            <a:tileRect/>
          </a:gradFill>
        </p:spPr>
        <p:txBody>
          <a:bodyPr wrap="square" rtlCol="0">
            <a:spAutoFit/>
          </a:bodyPr>
          <a:lstStyle/>
          <a:p>
            <a:r>
              <a:rPr lang="en-US" sz="4000" b="1"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rPr>
              <a:t>The concept of computer programming</a:t>
            </a:r>
          </a:p>
          <a:p>
            <a:endParaRPr lang="en-US" b="1" dirty="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endParaRPr>
          </a:p>
        </p:txBody>
      </p:sp>
      <p:sp>
        <p:nvSpPr>
          <p:cNvPr id="5" name="TextBox 4"/>
          <p:cNvSpPr txBox="1"/>
          <p:nvPr/>
        </p:nvSpPr>
        <p:spPr>
          <a:xfrm>
            <a:off x="152400" y="1348800"/>
            <a:ext cx="8763000" cy="5509200"/>
          </a:xfrm>
          <a:prstGeom prst="rect">
            <a:avLst/>
          </a:prstGeom>
          <a:noFill/>
        </p:spPr>
        <p:txBody>
          <a:bodyPr wrap="square" rtlCol="0">
            <a:spAutoFit/>
          </a:bodyPr>
          <a:lstStyle/>
          <a:p>
            <a:r>
              <a:rPr lang="en-US" sz="3200" dirty="0" smtClean="0"/>
              <a:t>Before we begin learning Visual Basic 6 programming, let us understand some basic concepts of programming. Programming means designing a set of instructions to ask the computer to carry out certain jobs that are very much faster and more efficient than human beings can do. As the microchips of  a CPU can only understand 0 and 1 in the binary system, the earliest programming language uses combinations of 0 and 1 code to communicate with computer, a language that is called machine language. </a:t>
            </a:r>
            <a:endParaRPr lang="en-US" sz="3200" dirty="0"/>
          </a:p>
        </p:txBody>
      </p:sp>
    </p:spTree>
  </p:cSld>
  <p:clrMapOvr>
    <a:masterClrMapping/>
  </p:clrMapOvr>
  <p:transition>
    <p:sndAc>
      <p:stSnd>
        <p:snd r:embed="rId2" name="chimes.wav" builtIn="1"/>
      </p:stSnd>
    </p:sndAc>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noChangeArrowheads="1"/>
          </p:cNvPicPr>
          <p:nvPr/>
        </p:nvPicPr>
        <p:blipFill>
          <a:blip r:embed="rId3">
            <a:duotone>
              <a:schemeClr val="accent6">
                <a:shade val="45000"/>
                <a:satMod val="135000"/>
              </a:schemeClr>
              <a:prstClr val="white"/>
            </a:duotone>
            <a:lum bright="10000"/>
          </a:blip>
          <a:srcRect l="3333" t="4444" r="2500" b="21111"/>
          <a:stretch>
            <a:fillRect/>
          </a:stretch>
        </p:blipFill>
        <p:spPr bwMode="auto">
          <a:xfrm>
            <a:off x="0" y="0"/>
            <a:ext cx="9144000" cy="6858000"/>
          </a:xfrm>
          <a:prstGeom prst="rect">
            <a:avLst/>
          </a:prstGeom>
          <a:noFill/>
          <a:effectLst>
            <a:outerShdw blurRad="393700" dist="50800" dir="5400000" algn="ctr" rotWithShape="0">
              <a:srgbClr val="000000">
                <a:alpha val="43137"/>
              </a:srgbClr>
            </a:outerShdw>
          </a:effectLst>
        </p:spPr>
      </p:pic>
      <p:sp>
        <p:nvSpPr>
          <p:cNvPr id="4" name="TextBox 3"/>
          <p:cNvSpPr txBox="1"/>
          <p:nvPr/>
        </p:nvSpPr>
        <p:spPr>
          <a:xfrm>
            <a:off x="228600" y="304801"/>
            <a:ext cx="8610600" cy="984885"/>
          </a:xfrm>
          <a:prstGeom prst="rect">
            <a:avLst/>
          </a:prstGeom>
          <a:gradFill flip="none" rotWithShape="1">
            <a:gsLst>
              <a:gs pos="0">
                <a:srgbClr val="92D050">
                  <a:tint val="66000"/>
                  <a:satMod val="160000"/>
                </a:srgbClr>
              </a:gs>
              <a:gs pos="50000">
                <a:srgbClr val="92D050">
                  <a:tint val="44500"/>
                  <a:satMod val="160000"/>
                </a:srgbClr>
              </a:gs>
              <a:gs pos="100000">
                <a:srgbClr val="92D050">
                  <a:tint val="23500"/>
                  <a:satMod val="160000"/>
                </a:srgbClr>
              </a:gs>
            </a:gsLst>
            <a:lin ang="16200000" scaled="1"/>
            <a:tileRect/>
          </a:gradFill>
        </p:spPr>
        <p:txBody>
          <a:bodyPr wrap="square" rtlCol="0">
            <a:spAutoFit/>
          </a:bodyPr>
          <a:lstStyle/>
          <a:p>
            <a:r>
              <a:rPr lang="en-US" sz="4000" b="1"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rPr>
              <a:t>The concept of computer programming</a:t>
            </a:r>
          </a:p>
          <a:p>
            <a:endParaRPr lang="en-US" b="1" dirty="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endParaRPr>
          </a:p>
        </p:txBody>
      </p:sp>
      <p:sp>
        <p:nvSpPr>
          <p:cNvPr id="5" name="TextBox 4"/>
          <p:cNvSpPr txBox="1"/>
          <p:nvPr/>
        </p:nvSpPr>
        <p:spPr>
          <a:xfrm>
            <a:off x="533400" y="1600200"/>
            <a:ext cx="7848600" cy="4524315"/>
          </a:xfrm>
          <a:prstGeom prst="rect">
            <a:avLst/>
          </a:prstGeom>
          <a:noFill/>
        </p:spPr>
        <p:txBody>
          <a:bodyPr wrap="square" rtlCol="0">
            <a:spAutoFit/>
          </a:bodyPr>
          <a:lstStyle/>
          <a:p>
            <a:r>
              <a:rPr lang="en-US" sz="3200" dirty="0" smtClean="0"/>
              <a:t> Machine language is extremely difficult to learn . Fortunately , scientists have invented human language-like program languages or high level programming languages which are much easier to master. Some of the high level programming languages are Fortran, Cobol, Java, C, C++, c#, Visual Basic, Turbo Pascal, flash action script, Java Script, HTML and more.</a:t>
            </a:r>
            <a:endParaRPr lang="en-US" sz="3200" dirty="0"/>
          </a:p>
        </p:txBody>
      </p:sp>
    </p:spTree>
  </p:cSld>
  <p:clrMapOvr>
    <a:masterClrMapping/>
  </p:clrMapOvr>
  <p:transition>
    <p:sndAc>
      <p:stSnd>
        <p:snd r:embed="rId2" name="chimes.wav" builtIn="1"/>
      </p:stSnd>
    </p:sndAc>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0" name="Picture 2"/>
          <p:cNvPicPr>
            <a:picLocks noChangeAspect="1" noChangeArrowheads="1"/>
          </p:cNvPicPr>
          <p:nvPr/>
        </p:nvPicPr>
        <p:blipFill>
          <a:blip r:embed="rId3">
            <a:duotone>
              <a:schemeClr val="accent6">
                <a:shade val="45000"/>
                <a:satMod val="135000"/>
              </a:schemeClr>
              <a:prstClr val="white"/>
            </a:duotone>
            <a:lum bright="10000"/>
          </a:blip>
          <a:srcRect l="3333" t="4444" r="2500" b="21111"/>
          <a:stretch>
            <a:fillRect/>
          </a:stretch>
        </p:blipFill>
        <p:spPr bwMode="auto">
          <a:xfrm>
            <a:off x="0" y="0"/>
            <a:ext cx="9144000" cy="6858000"/>
          </a:xfrm>
          <a:prstGeom prst="rect">
            <a:avLst/>
          </a:prstGeom>
          <a:noFill/>
          <a:effectLst>
            <a:outerShdw blurRad="393700" dist="50800" dir="5400000" algn="ctr" rotWithShape="0">
              <a:srgbClr val="000000">
                <a:alpha val="43137"/>
              </a:srgbClr>
            </a:outerShdw>
          </a:effectLst>
        </p:spPr>
      </p:pic>
      <p:sp>
        <p:nvSpPr>
          <p:cNvPr id="6" name="Title 1"/>
          <p:cNvSpPr txBox="1">
            <a:spLocks/>
          </p:cNvSpPr>
          <p:nvPr/>
        </p:nvSpPr>
        <p:spPr>
          <a:xfrm>
            <a:off x="609600" y="304799"/>
            <a:ext cx="7772400" cy="1066801"/>
          </a:xfrm>
          <a:prstGeom prst="rect">
            <a:avLst/>
          </a:prstGeom>
          <a:solidFill>
            <a:schemeClr val="accent3">
              <a:lumMod val="60000"/>
              <a:lumOff val="40000"/>
            </a:schemeClr>
          </a:solidFill>
        </p:spPr>
        <p:txBody>
          <a:bodyPr vert="horz" lIns="91440" tIns="45720" rIns="91440" bIns="45720" rtlCol="0" anchor="ct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7200" b="1" i="0" u="none" strike="noStrike" kern="1200" normalizeH="0" baseline="0" noProof="0"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uLnTx/>
                <a:uFillTx/>
                <a:latin typeface="+mj-lt"/>
                <a:ea typeface="+mj-ea"/>
                <a:cs typeface="+mj-cs"/>
              </a:rPr>
              <a:t>What is visual Basic</a:t>
            </a:r>
          </a:p>
        </p:txBody>
      </p:sp>
      <p:sp>
        <p:nvSpPr>
          <p:cNvPr id="8" name="Subtitle 2"/>
          <p:cNvSpPr>
            <a:spLocks noGrp="1"/>
          </p:cNvSpPr>
          <p:nvPr>
            <p:ph type="subTitle" idx="1"/>
          </p:nvPr>
        </p:nvSpPr>
        <p:spPr>
          <a:xfrm>
            <a:off x="152400" y="1447800"/>
            <a:ext cx="8763000" cy="5029200"/>
          </a:xfrm>
        </p:spPr>
        <p:txBody>
          <a:bodyPr>
            <a:normAutofit fontScale="92500" lnSpcReduction="10000"/>
          </a:bodyPr>
          <a:lstStyle/>
          <a:p>
            <a:pPr algn="l"/>
            <a:r>
              <a:rPr lang="en-US" dirty="0" smtClean="0">
                <a:solidFill>
                  <a:schemeClr val="tx1">
                    <a:lumMod val="85000"/>
                    <a:lumOff val="15000"/>
                  </a:schemeClr>
                </a:solidFill>
              </a:rPr>
              <a:t>VISUAL BASIC is a high level programming language which  evolved from the earlier DOS version called BASIC. </a:t>
            </a:r>
            <a:r>
              <a:rPr lang="en-US" b="1" dirty="0" smtClean="0">
                <a:solidFill>
                  <a:schemeClr val="tx1">
                    <a:lumMod val="85000"/>
                    <a:lumOff val="15000"/>
                  </a:schemeClr>
                </a:solidFill>
              </a:rPr>
              <a:t>BASIC</a:t>
            </a:r>
            <a:r>
              <a:rPr lang="en-US" dirty="0" smtClean="0">
                <a:solidFill>
                  <a:schemeClr val="tx1">
                    <a:lumMod val="85000"/>
                    <a:lumOff val="15000"/>
                  </a:schemeClr>
                </a:solidFill>
              </a:rPr>
              <a:t> means </a:t>
            </a:r>
            <a:r>
              <a:rPr lang="en-US" b="1" dirty="0" smtClean="0">
                <a:solidFill>
                  <a:schemeClr val="tx1">
                    <a:lumMod val="85000"/>
                    <a:lumOff val="15000"/>
                  </a:schemeClr>
                </a:solidFill>
              </a:rPr>
              <a:t>B</a:t>
            </a:r>
            <a:r>
              <a:rPr lang="en-US" dirty="0" smtClean="0">
                <a:solidFill>
                  <a:schemeClr val="tx1">
                    <a:lumMod val="85000"/>
                    <a:lumOff val="15000"/>
                  </a:schemeClr>
                </a:solidFill>
              </a:rPr>
              <a:t>eginners' </a:t>
            </a:r>
            <a:r>
              <a:rPr lang="en-US" b="1" dirty="0" smtClean="0">
                <a:solidFill>
                  <a:schemeClr val="tx1">
                    <a:lumMod val="85000"/>
                    <a:lumOff val="15000"/>
                  </a:schemeClr>
                </a:solidFill>
              </a:rPr>
              <a:t>A</a:t>
            </a:r>
            <a:r>
              <a:rPr lang="en-US" dirty="0" smtClean="0">
                <a:solidFill>
                  <a:schemeClr val="tx1">
                    <a:lumMod val="85000"/>
                    <a:lumOff val="15000"/>
                  </a:schemeClr>
                </a:solidFill>
              </a:rPr>
              <a:t>ll-purpose </a:t>
            </a:r>
            <a:r>
              <a:rPr lang="en-US" b="1" dirty="0" smtClean="0">
                <a:solidFill>
                  <a:schemeClr val="tx1">
                    <a:lumMod val="85000"/>
                    <a:lumOff val="15000"/>
                  </a:schemeClr>
                </a:solidFill>
              </a:rPr>
              <a:t>S</a:t>
            </a:r>
            <a:r>
              <a:rPr lang="en-US" dirty="0" smtClean="0">
                <a:solidFill>
                  <a:schemeClr val="tx1">
                    <a:lumMod val="85000"/>
                    <a:lumOff val="15000"/>
                  </a:schemeClr>
                </a:solidFill>
              </a:rPr>
              <a:t>ymbolic </a:t>
            </a:r>
            <a:r>
              <a:rPr lang="en-US" b="1" dirty="0" smtClean="0">
                <a:solidFill>
                  <a:schemeClr val="tx1">
                    <a:lumMod val="85000"/>
                    <a:lumOff val="15000"/>
                  </a:schemeClr>
                </a:solidFill>
              </a:rPr>
              <a:t>I</a:t>
            </a:r>
            <a:r>
              <a:rPr lang="en-US" dirty="0" smtClean="0">
                <a:solidFill>
                  <a:schemeClr val="tx1">
                    <a:lumMod val="85000"/>
                    <a:lumOff val="15000"/>
                  </a:schemeClr>
                </a:solidFill>
              </a:rPr>
              <a:t>nstruction </a:t>
            </a:r>
            <a:r>
              <a:rPr lang="en-US" b="1" dirty="0" smtClean="0">
                <a:solidFill>
                  <a:schemeClr val="tx1">
                    <a:lumMod val="85000"/>
                    <a:lumOff val="15000"/>
                  </a:schemeClr>
                </a:solidFill>
              </a:rPr>
              <a:t>C</a:t>
            </a:r>
            <a:r>
              <a:rPr lang="en-US" dirty="0" smtClean="0">
                <a:solidFill>
                  <a:schemeClr val="tx1">
                    <a:lumMod val="85000"/>
                    <a:lumOff val="15000"/>
                  </a:schemeClr>
                </a:solidFill>
              </a:rPr>
              <a:t>ode. It is a relatively easy programming language to learn. The code looks </a:t>
            </a:r>
            <a:r>
              <a:rPr lang="en-US" smtClean="0">
                <a:solidFill>
                  <a:schemeClr val="tx1">
                    <a:lumMod val="85000"/>
                    <a:lumOff val="15000"/>
                  </a:schemeClr>
                </a:solidFill>
              </a:rPr>
              <a:t>like a English </a:t>
            </a:r>
            <a:r>
              <a:rPr lang="en-US" dirty="0" smtClean="0">
                <a:solidFill>
                  <a:schemeClr val="tx1">
                    <a:lumMod val="85000"/>
                    <a:lumOff val="15000"/>
                  </a:schemeClr>
                </a:solidFill>
              </a:rPr>
              <a:t>Language. Different software companies produced different versions of BASIC, such as Microsoft QBASIC, QUICKBASIC, GWBASIC ,IBM BASICA and so on. However, people prefer to use Microsoft Visual Basic today, as it is a well developed programming language and supporting resources are available everywhere. </a:t>
            </a:r>
            <a:endParaRPr lang="en-US" dirty="0">
              <a:solidFill>
                <a:schemeClr val="tx1">
                  <a:lumMod val="85000"/>
                  <a:lumOff val="15000"/>
                </a:schemeClr>
              </a:solidFill>
            </a:endParaRPr>
          </a:p>
        </p:txBody>
      </p:sp>
    </p:spTree>
  </p:cSld>
  <p:clrMapOvr>
    <a:masterClrMapping/>
  </p:clrMapOvr>
  <p:transition>
    <p:sndAc>
      <p:stSnd>
        <p:snd r:embed="rId2" name="chimes.wav" builtIn="1"/>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4" presetClass="emph" presetSubtype="0" fill="hold" grpId="0" nodeType="clickEffect">
                                  <p:stCondLst>
                                    <p:cond delay="0"/>
                                  </p:stCondLst>
                                  <p:iterate type="lt">
                                    <p:tmPct val="10000"/>
                                  </p:iterate>
                                  <p:childTnLst>
                                    <p:animMotion origin="layout" path="M 0.0 0.0 L 0.0 -0.07213" pathEditMode="relative" ptsTypes="">
                                      <p:cBhvr>
                                        <p:cTn id="6" dur="250" accel="50000" decel="50000" autoRev="1" fill="hold">
                                          <p:stCondLst>
                                            <p:cond delay="0"/>
                                          </p:stCondLst>
                                        </p:cTn>
                                        <p:tgtEl>
                                          <p:spTgt spid="6"/>
                                        </p:tgtEl>
                                        <p:attrNameLst>
                                          <p:attrName>ppt_x</p:attrName>
                                          <p:attrName>ppt_y</p:attrName>
                                        </p:attrNameLst>
                                      </p:cBhvr>
                                    </p:animMotion>
                                    <p:animRot by="1500000">
                                      <p:cBhvr>
                                        <p:cTn id="7" dur="125" fill="hold">
                                          <p:stCondLst>
                                            <p:cond delay="0"/>
                                          </p:stCondLst>
                                        </p:cTn>
                                        <p:tgtEl>
                                          <p:spTgt spid="6"/>
                                        </p:tgtEl>
                                        <p:attrNameLst>
                                          <p:attrName>r</p:attrName>
                                        </p:attrNameLst>
                                      </p:cBhvr>
                                    </p:animRot>
                                    <p:animRot by="-1500000">
                                      <p:cBhvr>
                                        <p:cTn id="8" dur="125" fill="hold">
                                          <p:stCondLst>
                                            <p:cond delay="125"/>
                                          </p:stCondLst>
                                        </p:cTn>
                                        <p:tgtEl>
                                          <p:spTgt spid="6"/>
                                        </p:tgtEl>
                                        <p:attrNameLst>
                                          <p:attrName>r</p:attrName>
                                        </p:attrNameLst>
                                      </p:cBhvr>
                                    </p:animRot>
                                    <p:animRot by="-1500000">
                                      <p:cBhvr>
                                        <p:cTn id="9" dur="125" fill="hold">
                                          <p:stCondLst>
                                            <p:cond delay="250"/>
                                          </p:stCondLst>
                                        </p:cTn>
                                        <p:tgtEl>
                                          <p:spTgt spid="6"/>
                                        </p:tgtEl>
                                        <p:attrNameLst>
                                          <p:attrName>r</p:attrName>
                                        </p:attrNameLst>
                                      </p:cBhvr>
                                    </p:animRot>
                                    <p:animRot by="1500000">
                                      <p:cBhvr>
                                        <p:cTn id="10" dur="125" fill="hold">
                                          <p:stCondLst>
                                            <p:cond delay="375"/>
                                          </p:stCondLst>
                                        </p:cTn>
                                        <p:tgtEl>
                                          <p:spTgt spid="6"/>
                                        </p:tgtEl>
                                        <p:attrNameLst>
                                          <p:attrName>r</p:attrName>
                                        </p:attrNameLst>
                                      </p:cBhvr>
                                    </p:animRot>
                                  </p:childTnLst>
                                </p:cTn>
                              </p:par>
                            </p:childTnLst>
                          </p:cTn>
                        </p:par>
                      </p:childTnLst>
                    </p:cTn>
                  </p:par>
                  <p:par>
                    <p:cTn id="11" fill="hold">
                      <p:stCondLst>
                        <p:cond delay="indefinite"/>
                      </p:stCondLst>
                      <p:childTnLst>
                        <p:par>
                          <p:cTn id="12" fill="hold">
                            <p:stCondLst>
                              <p:cond delay="0"/>
                            </p:stCondLst>
                            <p:childTnLst>
                              <p:par>
                                <p:cTn id="13" presetID="18" presetClass="emph" presetSubtype="0" fill="hold" grpId="1" nodeType="clickEffect">
                                  <p:stCondLst>
                                    <p:cond delay="0"/>
                                  </p:stCondLst>
                                  <p:iterate type="lt">
                                    <p:tmPct val="4000"/>
                                  </p:iterate>
                                  <p:childTnLst>
                                    <p:set>
                                      <p:cBhvr override="childStyle">
                                        <p:cTn id="14" dur="3000" fill="hold"/>
                                        <p:tgtEl>
                                          <p:spTgt spid="8">
                                            <p:txEl>
                                              <p:pRg st="0" end="0"/>
                                            </p:txEl>
                                          </p:spTgt>
                                        </p:tgtEl>
                                        <p:attrNameLst>
                                          <p:attrName>style.textDecorationUnderline</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8" grpId="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0" name="Picture 2"/>
          <p:cNvPicPr>
            <a:picLocks noChangeAspect="1" noChangeArrowheads="1"/>
          </p:cNvPicPr>
          <p:nvPr/>
        </p:nvPicPr>
        <p:blipFill>
          <a:blip r:embed="rId3">
            <a:duotone>
              <a:schemeClr val="accent6">
                <a:shade val="45000"/>
                <a:satMod val="135000"/>
              </a:schemeClr>
              <a:prstClr val="white"/>
            </a:duotone>
            <a:lum bright="10000"/>
          </a:blip>
          <a:srcRect l="3333" t="4444" r="2500" b="21111"/>
          <a:stretch>
            <a:fillRect/>
          </a:stretch>
        </p:blipFill>
        <p:spPr bwMode="auto">
          <a:xfrm>
            <a:off x="0" y="0"/>
            <a:ext cx="9144000" cy="6858000"/>
          </a:xfrm>
          <a:prstGeom prst="rect">
            <a:avLst/>
          </a:prstGeom>
          <a:noFill/>
          <a:effectLst>
            <a:outerShdw blurRad="393700" dist="50800" dir="5400000" algn="ctr" rotWithShape="0">
              <a:srgbClr val="000000">
                <a:alpha val="43137"/>
              </a:srgbClr>
            </a:outerShdw>
          </a:effectLst>
        </p:spPr>
      </p:pic>
      <p:sp>
        <p:nvSpPr>
          <p:cNvPr id="6" name="Title 1"/>
          <p:cNvSpPr txBox="1">
            <a:spLocks/>
          </p:cNvSpPr>
          <p:nvPr/>
        </p:nvSpPr>
        <p:spPr>
          <a:xfrm>
            <a:off x="609600" y="304799"/>
            <a:ext cx="7772400" cy="1066801"/>
          </a:xfrm>
          <a:prstGeom prst="rect">
            <a:avLst/>
          </a:prstGeom>
          <a:solidFill>
            <a:schemeClr val="accent3">
              <a:lumMod val="60000"/>
              <a:lumOff val="40000"/>
            </a:schemeClr>
          </a:solidFill>
        </p:spPr>
        <p:txBody>
          <a:bodyPr vert="horz" lIns="91440" tIns="45720" rIns="91440" bIns="45720" rtlCol="0" anchor="ct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7200" b="1" i="0" u="none" strike="noStrike" kern="1200" normalizeH="0" baseline="0" noProof="0"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uLnTx/>
                <a:uFillTx/>
                <a:latin typeface="+mj-lt"/>
                <a:ea typeface="+mj-ea"/>
                <a:cs typeface="+mj-cs"/>
              </a:rPr>
              <a:t>What is visual Basic</a:t>
            </a:r>
          </a:p>
        </p:txBody>
      </p:sp>
      <p:sp>
        <p:nvSpPr>
          <p:cNvPr id="8" name="Subtitle 2"/>
          <p:cNvSpPr>
            <a:spLocks noGrp="1"/>
          </p:cNvSpPr>
          <p:nvPr>
            <p:ph type="subTitle" idx="1"/>
          </p:nvPr>
        </p:nvSpPr>
        <p:spPr>
          <a:xfrm>
            <a:off x="152400" y="1447800"/>
            <a:ext cx="8763000" cy="5029200"/>
          </a:xfrm>
        </p:spPr>
        <p:txBody>
          <a:bodyPr>
            <a:normAutofit/>
          </a:bodyPr>
          <a:lstStyle/>
          <a:p>
            <a:pPr algn="l"/>
            <a:r>
              <a:rPr lang="en-US" dirty="0" smtClean="0">
                <a:solidFill>
                  <a:schemeClr val="tx1">
                    <a:lumMod val="85000"/>
                    <a:lumOff val="15000"/>
                  </a:schemeClr>
                </a:solidFill>
              </a:rPr>
              <a:t> Now, there are many versions of VB exist in the market, the most popular one and still widely used by many VB programmers is none other than</a:t>
            </a:r>
          </a:p>
          <a:p>
            <a:pPr algn="l"/>
            <a:r>
              <a:rPr lang="en-US" dirty="0" smtClean="0">
                <a:solidFill>
                  <a:schemeClr val="tx1">
                    <a:lumMod val="85000"/>
                    <a:lumOff val="15000"/>
                  </a:schemeClr>
                </a:solidFill>
              </a:rPr>
              <a:t> </a:t>
            </a:r>
            <a:r>
              <a:rPr lang="en-US" dirty="0" smtClean="0">
                <a:solidFill>
                  <a:schemeClr val="tx1">
                    <a:lumMod val="85000"/>
                    <a:lumOff val="15000"/>
                  </a:schemeClr>
                </a:solidFill>
                <a:hlinkClick r:id="rId4"/>
              </a:rPr>
              <a:t>Visual Basic 6</a:t>
            </a:r>
            <a:r>
              <a:rPr lang="en-US" dirty="0" smtClean="0">
                <a:solidFill>
                  <a:schemeClr val="tx1">
                    <a:lumMod val="85000"/>
                    <a:lumOff val="15000"/>
                  </a:schemeClr>
                </a:solidFill>
              </a:rPr>
              <a:t> . We also have VB.net, Visual Basic 2005, </a:t>
            </a:r>
            <a:r>
              <a:rPr lang="en-US" dirty="0" smtClean="0">
                <a:solidFill>
                  <a:schemeClr val="tx1">
                    <a:lumMod val="85000"/>
                    <a:lumOff val="15000"/>
                  </a:schemeClr>
                </a:solidFill>
                <a:hlinkClick r:id="rId5"/>
              </a:rPr>
              <a:t>Visual Basic 2008</a:t>
            </a:r>
            <a:r>
              <a:rPr lang="en-US" dirty="0" smtClean="0">
                <a:solidFill>
                  <a:schemeClr val="tx1">
                    <a:lumMod val="85000"/>
                    <a:lumOff val="15000"/>
                  </a:schemeClr>
                </a:solidFill>
              </a:rPr>
              <a:t> , </a:t>
            </a:r>
            <a:r>
              <a:rPr lang="en-US" dirty="0" smtClean="0">
                <a:solidFill>
                  <a:schemeClr val="tx1">
                    <a:lumMod val="85000"/>
                    <a:lumOff val="15000"/>
                  </a:schemeClr>
                </a:solidFill>
                <a:hlinkClick r:id="rId6"/>
              </a:rPr>
              <a:t>Visual Basic 2010</a:t>
            </a:r>
            <a:r>
              <a:rPr lang="en-US" dirty="0" smtClean="0">
                <a:solidFill>
                  <a:schemeClr val="tx1">
                    <a:lumMod val="85000"/>
                    <a:lumOff val="15000"/>
                  </a:schemeClr>
                </a:solidFill>
              </a:rPr>
              <a:t>, </a:t>
            </a:r>
            <a:r>
              <a:rPr lang="en-US" dirty="0" smtClean="0">
                <a:solidFill>
                  <a:schemeClr val="tx1">
                    <a:lumMod val="85000"/>
                    <a:lumOff val="15000"/>
                  </a:schemeClr>
                </a:solidFill>
                <a:hlinkClick r:id="rId7"/>
              </a:rPr>
              <a:t>Visual Basic 2012 </a:t>
            </a:r>
            <a:r>
              <a:rPr lang="en-US" dirty="0" smtClean="0">
                <a:solidFill>
                  <a:schemeClr val="tx1">
                    <a:lumMod val="85000"/>
                    <a:lumOff val="15000"/>
                  </a:schemeClr>
                </a:solidFill>
              </a:rPr>
              <a:t>and </a:t>
            </a:r>
            <a:r>
              <a:rPr lang="en-US" dirty="0" smtClean="0">
                <a:solidFill>
                  <a:schemeClr val="tx1">
                    <a:lumMod val="85000"/>
                    <a:lumOff val="15000"/>
                  </a:schemeClr>
                </a:solidFill>
                <a:hlinkClick r:id="rId8"/>
              </a:rPr>
              <a:t>Visual Basic 2013</a:t>
            </a:r>
            <a:r>
              <a:rPr lang="en-US" dirty="0" smtClean="0">
                <a:solidFill>
                  <a:schemeClr val="tx1">
                    <a:lumMod val="85000"/>
                    <a:lumOff val="15000"/>
                  </a:schemeClr>
                </a:solidFill>
              </a:rPr>
              <a:t> . VB2008, VB2010, VB2012 and VB2013 are fully object oriented programming (OOP) languages.</a:t>
            </a:r>
            <a:endParaRPr lang="en-US" dirty="0">
              <a:solidFill>
                <a:schemeClr val="tx1">
                  <a:lumMod val="85000"/>
                  <a:lumOff val="15000"/>
                </a:schemeClr>
              </a:solidFill>
            </a:endParaRPr>
          </a:p>
        </p:txBody>
      </p:sp>
    </p:spTree>
  </p:cSld>
  <p:clrMapOvr>
    <a:masterClrMapping/>
  </p:clrMapOvr>
  <p:transition>
    <p:sndAc>
      <p:stSnd>
        <p:snd r:embed="rId2" name="chimes.wav" builtIn="1"/>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4" presetClass="emph" presetSubtype="0" fill="hold" grpId="0" nodeType="clickEffect">
                                  <p:stCondLst>
                                    <p:cond delay="0"/>
                                  </p:stCondLst>
                                  <p:iterate type="lt">
                                    <p:tmPct val="10000"/>
                                  </p:iterate>
                                  <p:childTnLst>
                                    <p:animMotion origin="layout" path="M 0.0 0.0 L 0.0 -0.07213" pathEditMode="relative" ptsTypes="">
                                      <p:cBhvr>
                                        <p:cTn id="6" dur="250" accel="50000" decel="50000" autoRev="1" fill="hold">
                                          <p:stCondLst>
                                            <p:cond delay="0"/>
                                          </p:stCondLst>
                                        </p:cTn>
                                        <p:tgtEl>
                                          <p:spTgt spid="6"/>
                                        </p:tgtEl>
                                        <p:attrNameLst>
                                          <p:attrName>ppt_x</p:attrName>
                                          <p:attrName>ppt_y</p:attrName>
                                        </p:attrNameLst>
                                      </p:cBhvr>
                                    </p:animMotion>
                                    <p:animRot by="1500000">
                                      <p:cBhvr>
                                        <p:cTn id="7" dur="125" fill="hold">
                                          <p:stCondLst>
                                            <p:cond delay="0"/>
                                          </p:stCondLst>
                                        </p:cTn>
                                        <p:tgtEl>
                                          <p:spTgt spid="6"/>
                                        </p:tgtEl>
                                        <p:attrNameLst>
                                          <p:attrName>r</p:attrName>
                                        </p:attrNameLst>
                                      </p:cBhvr>
                                    </p:animRot>
                                    <p:animRot by="-1500000">
                                      <p:cBhvr>
                                        <p:cTn id="8" dur="125" fill="hold">
                                          <p:stCondLst>
                                            <p:cond delay="125"/>
                                          </p:stCondLst>
                                        </p:cTn>
                                        <p:tgtEl>
                                          <p:spTgt spid="6"/>
                                        </p:tgtEl>
                                        <p:attrNameLst>
                                          <p:attrName>r</p:attrName>
                                        </p:attrNameLst>
                                      </p:cBhvr>
                                    </p:animRot>
                                    <p:animRot by="-1500000">
                                      <p:cBhvr>
                                        <p:cTn id="9" dur="125" fill="hold">
                                          <p:stCondLst>
                                            <p:cond delay="250"/>
                                          </p:stCondLst>
                                        </p:cTn>
                                        <p:tgtEl>
                                          <p:spTgt spid="6"/>
                                        </p:tgtEl>
                                        <p:attrNameLst>
                                          <p:attrName>r</p:attrName>
                                        </p:attrNameLst>
                                      </p:cBhvr>
                                    </p:animRot>
                                    <p:animRot by="1500000">
                                      <p:cBhvr>
                                        <p:cTn id="10" dur="125" fill="hold">
                                          <p:stCondLst>
                                            <p:cond delay="375"/>
                                          </p:stCondLst>
                                        </p:cTn>
                                        <p:tgtEl>
                                          <p:spTgt spid="6"/>
                                        </p:tgtEl>
                                        <p:attrNameLst>
                                          <p:attrName>r</p:attrName>
                                        </p:attrNameLst>
                                      </p:cBhvr>
                                    </p:animRot>
                                  </p:childTnLst>
                                </p:cTn>
                              </p:par>
                            </p:childTnLst>
                          </p:cTn>
                        </p:par>
                      </p:childTnLst>
                    </p:cTn>
                  </p:par>
                  <p:par>
                    <p:cTn id="11" fill="hold">
                      <p:stCondLst>
                        <p:cond delay="indefinite"/>
                      </p:stCondLst>
                      <p:childTnLst>
                        <p:par>
                          <p:cTn id="12" fill="hold">
                            <p:stCondLst>
                              <p:cond delay="0"/>
                            </p:stCondLst>
                            <p:childTnLst>
                              <p:par>
                                <p:cTn id="13" presetID="18" presetClass="emph" presetSubtype="0" fill="hold" grpId="0" nodeType="clickEffect">
                                  <p:stCondLst>
                                    <p:cond delay="0"/>
                                  </p:stCondLst>
                                  <p:iterate type="lt">
                                    <p:tmPct val="4000"/>
                                  </p:iterate>
                                  <p:childTnLst>
                                    <p:set>
                                      <p:cBhvr override="childStyle">
                                        <p:cTn id="14" dur="3000" fill="hold"/>
                                        <p:tgtEl>
                                          <p:spTgt spid="8">
                                            <p:txEl>
                                              <p:pRg st="0" end="0"/>
                                            </p:txEl>
                                          </p:spTgt>
                                        </p:tgtEl>
                                        <p:attrNameLst>
                                          <p:attrName>style.textDecorationUnderline</p:attrName>
                                        </p:attrNameLst>
                                      </p:cBhvr>
                                      <p:to>
                                        <p:strVal val="true"/>
                                      </p:to>
                                    </p:set>
                                  </p:childTnLst>
                                </p:cTn>
                              </p:par>
                            </p:childTnLst>
                          </p:cTn>
                        </p:par>
                      </p:childTnLst>
                    </p:cTn>
                  </p:par>
                  <p:par>
                    <p:cTn id="15" fill="hold">
                      <p:stCondLst>
                        <p:cond delay="indefinite"/>
                      </p:stCondLst>
                      <p:childTnLst>
                        <p:par>
                          <p:cTn id="16" fill="hold">
                            <p:stCondLst>
                              <p:cond delay="0"/>
                            </p:stCondLst>
                            <p:childTnLst>
                              <p:par>
                                <p:cTn id="17" presetID="18" presetClass="emph" presetSubtype="0" fill="hold" grpId="0" nodeType="clickEffect">
                                  <p:stCondLst>
                                    <p:cond delay="0"/>
                                  </p:stCondLst>
                                  <p:iterate type="lt">
                                    <p:tmPct val="4000"/>
                                  </p:iterate>
                                  <p:childTnLst>
                                    <p:set>
                                      <p:cBhvr override="childStyle">
                                        <p:cTn id="18" dur="3000" fill="hold"/>
                                        <p:tgtEl>
                                          <p:spTgt spid="8">
                                            <p:txEl>
                                              <p:pRg st="1" end="1"/>
                                            </p:txEl>
                                          </p:spTgt>
                                        </p:tgtEl>
                                        <p:attrNameLst>
                                          <p:attrName>style.textDecorationUnderline</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8"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0" name="Picture 2"/>
          <p:cNvPicPr>
            <a:picLocks noChangeAspect="1" noChangeArrowheads="1"/>
          </p:cNvPicPr>
          <p:nvPr/>
        </p:nvPicPr>
        <p:blipFill>
          <a:blip r:embed="rId3">
            <a:duotone>
              <a:schemeClr val="accent6">
                <a:shade val="45000"/>
                <a:satMod val="135000"/>
              </a:schemeClr>
              <a:prstClr val="white"/>
            </a:duotone>
            <a:lum bright="10000"/>
          </a:blip>
          <a:srcRect l="3333" t="4444" r="2500" b="21111"/>
          <a:stretch>
            <a:fillRect/>
          </a:stretch>
        </p:blipFill>
        <p:spPr bwMode="auto">
          <a:xfrm>
            <a:off x="0" y="0"/>
            <a:ext cx="9144000" cy="6858000"/>
          </a:xfrm>
          <a:prstGeom prst="rect">
            <a:avLst/>
          </a:prstGeom>
          <a:noFill/>
          <a:effectLst>
            <a:outerShdw blurRad="393700" dist="50800" dir="5400000" algn="ctr" rotWithShape="0">
              <a:srgbClr val="000000">
                <a:alpha val="43137"/>
              </a:srgbClr>
            </a:outerShdw>
          </a:effectLst>
        </p:spPr>
      </p:pic>
      <p:sp>
        <p:nvSpPr>
          <p:cNvPr id="6" name="Title 1"/>
          <p:cNvSpPr txBox="1">
            <a:spLocks/>
          </p:cNvSpPr>
          <p:nvPr/>
        </p:nvSpPr>
        <p:spPr>
          <a:xfrm>
            <a:off x="609600" y="304799"/>
            <a:ext cx="7772400" cy="1066801"/>
          </a:xfrm>
          <a:prstGeom prst="rect">
            <a:avLst/>
          </a:prstGeom>
          <a:solidFill>
            <a:schemeClr val="accent3">
              <a:lumMod val="60000"/>
              <a:lumOff val="40000"/>
            </a:schemeClr>
          </a:solidFill>
        </p:spPr>
        <p:txBody>
          <a:bodyPr vert="horz" lIns="91440" tIns="45720" rIns="91440" bIns="45720" rtlCol="0" anchor="ct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7200" b="1"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latin typeface="+mj-lt"/>
                <a:ea typeface="+mj-ea"/>
                <a:cs typeface="+mj-cs"/>
              </a:rPr>
              <a:t>History</a:t>
            </a:r>
            <a:endParaRPr kumimoji="0" lang="en-US" sz="7200" b="1" i="0" u="none" strike="noStrike" kern="1200" normalizeH="0" baseline="0" noProof="0"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uLnTx/>
              <a:uFillTx/>
              <a:latin typeface="+mj-lt"/>
              <a:ea typeface="+mj-ea"/>
              <a:cs typeface="+mj-cs"/>
            </a:endParaRPr>
          </a:p>
        </p:txBody>
      </p:sp>
      <p:sp>
        <p:nvSpPr>
          <p:cNvPr id="8" name="Subtitle 2"/>
          <p:cNvSpPr>
            <a:spLocks noGrp="1"/>
          </p:cNvSpPr>
          <p:nvPr>
            <p:ph type="subTitle" idx="1"/>
          </p:nvPr>
        </p:nvSpPr>
        <p:spPr>
          <a:xfrm>
            <a:off x="228600" y="1600200"/>
            <a:ext cx="8763000" cy="5029200"/>
          </a:xfrm>
        </p:spPr>
        <p:txBody>
          <a:bodyPr>
            <a:normAutofit lnSpcReduction="10000"/>
          </a:bodyPr>
          <a:lstStyle/>
          <a:p>
            <a:pPr algn="l"/>
            <a:r>
              <a:rPr lang="en-US" dirty="0" smtClean="0">
                <a:solidFill>
                  <a:schemeClr val="tx1">
                    <a:lumMod val="95000"/>
                    <a:lumOff val="5000"/>
                  </a:schemeClr>
                </a:solidFill>
              </a:rPr>
              <a:t> Visual basic evolved from BASIC (Beginner’s all-purpose symbolic instruction code). Basic was developed in the 1960s by the professor John </a:t>
            </a:r>
            <a:r>
              <a:rPr lang="en-US" dirty="0" err="1" smtClean="0">
                <a:solidFill>
                  <a:schemeClr val="tx1">
                    <a:lumMod val="95000"/>
                    <a:lumOff val="5000"/>
                  </a:schemeClr>
                </a:solidFill>
              </a:rPr>
              <a:t>Kemmeny</a:t>
            </a:r>
            <a:r>
              <a:rPr lang="en-US" dirty="0" smtClean="0">
                <a:solidFill>
                  <a:schemeClr val="tx1">
                    <a:lumMod val="95000"/>
                    <a:lumOff val="5000"/>
                  </a:schemeClr>
                </a:solidFill>
              </a:rPr>
              <a:t> and </a:t>
            </a:r>
            <a:r>
              <a:rPr lang="en-US" dirty="0" err="1" smtClean="0">
                <a:solidFill>
                  <a:schemeClr val="tx1">
                    <a:lumMod val="95000"/>
                    <a:lumOff val="5000"/>
                  </a:schemeClr>
                </a:solidFill>
              </a:rPr>
              <a:t>Thmoas</a:t>
            </a:r>
            <a:r>
              <a:rPr lang="en-US" dirty="0" smtClean="0">
                <a:solidFill>
                  <a:schemeClr val="tx1">
                    <a:lumMod val="95000"/>
                    <a:lumOff val="5000"/>
                  </a:schemeClr>
                </a:solidFill>
              </a:rPr>
              <a:t> Kurtz of </a:t>
            </a:r>
            <a:r>
              <a:rPr lang="en-US" dirty="0" err="1" smtClean="0">
                <a:solidFill>
                  <a:schemeClr val="tx1">
                    <a:lumMod val="95000"/>
                    <a:lumOff val="5000"/>
                  </a:schemeClr>
                </a:solidFill>
              </a:rPr>
              <a:t>Dartmooth</a:t>
            </a:r>
            <a:r>
              <a:rPr lang="en-US" dirty="0" smtClean="0">
                <a:solidFill>
                  <a:schemeClr val="tx1">
                    <a:lumMod val="95000"/>
                    <a:lumOff val="5000"/>
                  </a:schemeClr>
                </a:solidFill>
              </a:rPr>
              <a:t> College. It was developed as a language for writing simple programs to help the people learn how to program.</a:t>
            </a:r>
          </a:p>
          <a:p>
            <a:pPr algn="l"/>
            <a:r>
              <a:rPr lang="en-US" dirty="0" smtClean="0">
                <a:solidFill>
                  <a:schemeClr val="tx1">
                    <a:lumMod val="95000"/>
                    <a:lumOff val="5000"/>
                  </a:schemeClr>
                </a:solidFill>
              </a:rPr>
              <a:t>BASIC becomes a popular language. Its new version developed in 1980s and next in 1990s. Since 1991, eight version of visual basic have been released.</a:t>
            </a:r>
          </a:p>
          <a:p>
            <a:pPr algn="l"/>
            <a:r>
              <a:rPr lang="en-US" dirty="0" smtClean="0">
                <a:solidFill>
                  <a:schemeClr val="tx1">
                    <a:lumMod val="95000"/>
                    <a:lumOff val="5000"/>
                  </a:schemeClr>
                </a:solidFill>
              </a:rPr>
              <a:t> </a:t>
            </a:r>
          </a:p>
        </p:txBody>
      </p:sp>
    </p:spTree>
  </p:cSld>
  <p:clrMapOvr>
    <a:masterClrMapping/>
  </p:clrMapOvr>
  <p:transition>
    <p:sndAc>
      <p:stSnd>
        <p:snd r:embed="rId2" name="chimes.wav" builtIn="1"/>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4" presetClass="emph" presetSubtype="0" fill="hold" grpId="0" nodeType="clickEffect">
                                  <p:stCondLst>
                                    <p:cond delay="0"/>
                                  </p:stCondLst>
                                  <p:iterate type="lt">
                                    <p:tmPct val="10000"/>
                                  </p:iterate>
                                  <p:childTnLst>
                                    <p:animMotion origin="layout" path="M 0.0 0.0 L 0.0 -0.07213" pathEditMode="relative" ptsTypes="">
                                      <p:cBhvr>
                                        <p:cTn id="6" dur="250" accel="50000" decel="50000" autoRev="1" fill="hold">
                                          <p:stCondLst>
                                            <p:cond delay="0"/>
                                          </p:stCondLst>
                                        </p:cTn>
                                        <p:tgtEl>
                                          <p:spTgt spid="6"/>
                                        </p:tgtEl>
                                        <p:attrNameLst>
                                          <p:attrName>ppt_x</p:attrName>
                                          <p:attrName>ppt_y</p:attrName>
                                        </p:attrNameLst>
                                      </p:cBhvr>
                                    </p:animMotion>
                                    <p:animRot by="1500000">
                                      <p:cBhvr>
                                        <p:cTn id="7" dur="125" fill="hold">
                                          <p:stCondLst>
                                            <p:cond delay="0"/>
                                          </p:stCondLst>
                                        </p:cTn>
                                        <p:tgtEl>
                                          <p:spTgt spid="6"/>
                                        </p:tgtEl>
                                        <p:attrNameLst>
                                          <p:attrName>r</p:attrName>
                                        </p:attrNameLst>
                                      </p:cBhvr>
                                    </p:animRot>
                                    <p:animRot by="-1500000">
                                      <p:cBhvr>
                                        <p:cTn id="8" dur="125" fill="hold">
                                          <p:stCondLst>
                                            <p:cond delay="125"/>
                                          </p:stCondLst>
                                        </p:cTn>
                                        <p:tgtEl>
                                          <p:spTgt spid="6"/>
                                        </p:tgtEl>
                                        <p:attrNameLst>
                                          <p:attrName>r</p:attrName>
                                        </p:attrNameLst>
                                      </p:cBhvr>
                                    </p:animRot>
                                    <p:animRot by="-1500000">
                                      <p:cBhvr>
                                        <p:cTn id="9" dur="125" fill="hold">
                                          <p:stCondLst>
                                            <p:cond delay="250"/>
                                          </p:stCondLst>
                                        </p:cTn>
                                        <p:tgtEl>
                                          <p:spTgt spid="6"/>
                                        </p:tgtEl>
                                        <p:attrNameLst>
                                          <p:attrName>r</p:attrName>
                                        </p:attrNameLst>
                                      </p:cBhvr>
                                    </p:animRot>
                                    <p:animRot by="1500000">
                                      <p:cBhvr>
                                        <p:cTn id="10" dur="125" fill="hold">
                                          <p:stCondLst>
                                            <p:cond delay="375"/>
                                          </p:stCondLst>
                                        </p:cTn>
                                        <p:tgtEl>
                                          <p:spTgt spid="6"/>
                                        </p:tgtEl>
                                        <p:attrNameLst>
                                          <p:attrName>r</p:attrName>
                                        </p:attrNameLst>
                                      </p:cBhvr>
                                    </p:animRot>
                                  </p:childTnLst>
                                </p:cTn>
                              </p:par>
                            </p:childTnLst>
                          </p:cTn>
                        </p:par>
                      </p:childTnLst>
                    </p:cTn>
                  </p:par>
                  <p:par>
                    <p:cTn id="11" fill="hold">
                      <p:stCondLst>
                        <p:cond delay="indefinite"/>
                      </p:stCondLst>
                      <p:childTnLst>
                        <p:par>
                          <p:cTn id="12" fill="hold">
                            <p:stCondLst>
                              <p:cond delay="0"/>
                            </p:stCondLst>
                            <p:childTnLst>
                              <p:par>
                                <p:cTn id="13" presetID="18" presetClass="emph" presetSubtype="0" fill="hold" grpId="0" nodeType="clickEffect">
                                  <p:stCondLst>
                                    <p:cond delay="0"/>
                                  </p:stCondLst>
                                  <p:iterate type="lt">
                                    <p:tmPct val="4000"/>
                                  </p:iterate>
                                  <p:childTnLst>
                                    <p:set>
                                      <p:cBhvr override="childStyle">
                                        <p:cTn id="14" dur="3000" fill="hold"/>
                                        <p:tgtEl>
                                          <p:spTgt spid="8">
                                            <p:txEl>
                                              <p:pRg st="0" end="0"/>
                                            </p:txEl>
                                          </p:spTgt>
                                        </p:tgtEl>
                                        <p:attrNameLst>
                                          <p:attrName>style.textDecorationUnderline</p:attrName>
                                        </p:attrNameLst>
                                      </p:cBhvr>
                                      <p:to>
                                        <p:strVal val="true"/>
                                      </p:to>
                                    </p:set>
                                  </p:childTnLst>
                                </p:cTn>
                              </p:par>
                            </p:childTnLst>
                          </p:cTn>
                        </p:par>
                      </p:childTnLst>
                    </p:cTn>
                  </p:par>
                  <p:par>
                    <p:cTn id="15" fill="hold">
                      <p:stCondLst>
                        <p:cond delay="indefinite"/>
                      </p:stCondLst>
                      <p:childTnLst>
                        <p:par>
                          <p:cTn id="16" fill="hold">
                            <p:stCondLst>
                              <p:cond delay="0"/>
                            </p:stCondLst>
                            <p:childTnLst>
                              <p:par>
                                <p:cTn id="17" presetID="18" presetClass="emph" presetSubtype="0" fill="hold" grpId="0" nodeType="clickEffect">
                                  <p:stCondLst>
                                    <p:cond delay="0"/>
                                  </p:stCondLst>
                                  <p:iterate type="lt">
                                    <p:tmPct val="4000"/>
                                  </p:iterate>
                                  <p:childTnLst>
                                    <p:set>
                                      <p:cBhvr override="childStyle">
                                        <p:cTn id="18" dur="3000" fill="hold"/>
                                        <p:tgtEl>
                                          <p:spTgt spid="8">
                                            <p:txEl>
                                              <p:pRg st="1" end="1"/>
                                            </p:txEl>
                                          </p:spTgt>
                                        </p:tgtEl>
                                        <p:attrNameLst>
                                          <p:attrName>style.textDecorationUnderline</p:attrName>
                                        </p:attrNameLst>
                                      </p:cBhvr>
                                      <p:to>
                                        <p:strVal val="true"/>
                                      </p:to>
                                    </p:set>
                                  </p:childTnLst>
                                </p:cTn>
                              </p:par>
                            </p:childTnLst>
                          </p:cTn>
                        </p:par>
                      </p:childTnLst>
                    </p:cTn>
                  </p:par>
                  <p:par>
                    <p:cTn id="19" fill="hold">
                      <p:stCondLst>
                        <p:cond delay="indefinite"/>
                      </p:stCondLst>
                      <p:childTnLst>
                        <p:par>
                          <p:cTn id="20" fill="hold">
                            <p:stCondLst>
                              <p:cond delay="0"/>
                            </p:stCondLst>
                            <p:childTnLst>
                              <p:par>
                                <p:cTn id="21" presetID="18" presetClass="emph" presetSubtype="0" fill="hold" grpId="0" nodeType="clickEffect">
                                  <p:stCondLst>
                                    <p:cond delay="0"/>
                                  </p:stCondLst>
                                  <p:iterate type="lt">
                                    <p:tmPct val="4000"/>
                                  </p:iterate>
                                  <p:childTnLst>
                                    <p:set>
                                      <p:cBhvr override="childStyle">
                                        <p:cTn id="22" dur="3000" fill="hold"/>
                                        <p:tgtEl>
                                          <p:spTgt spid="8">
                                            <p:txEl>
                                              <p:pRg st="2" end="2"/>
                                            </p:txEl>
                                          </p:spTgt>
                                        </p:tgtEl>
                                        <p:attrNameLst>
                                          <p:attrName>style.textDecorationUnderline</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8"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0" name="Picture 2"/>
          <p:cNvPicPr>
            <a:picLocks noChangeAspect="1" noChangeArrowheads="1"/>
          </p:cNvPicPr>
          <p:nvPr/>
        </p:nvPicPr>
        <p:blipFill>
          <a:blip r:embed="rId3">
            <a:duotone>
              <a:schemeClr val="accent6">
                <a:shade val="45000"/>
                <a:satMod val="135000"/>
              </a:schemeClr>
              <a:prstClr val="white"/>
            </a:duotone>
            <a:lum bright="10000"/>
          </a:blip>
          <a:srcRect l="3333" t="4444" r="2500" b="21111"/>
          <a:stretch>
            <a:fillRect/>
          </a:stretch>
        </p:blipFill>
        <p:spPr bwMode="auto">
          <a:xfrm>
            <a:off x="0" y="0"/>
            <a:ext cx="9144000" cy="6858000"/>
          </a:xfrm>
          <a:prstGeom prst="rect">
            <a:avLst/>
          </a:prstGeom>
          <a:noFill/>
          <a:effectLst>
            <a:outerShdw blurRad="393700" dist="50800" dir="5400000" algn="ctr" rotWithShape="0">
              <a:srgbClr val="000000">
                <a:alpha val="43137"/>
              </a:srgbClr>
            </a:outerShdw>
          </a:effectLst>
        </p:spPr>
      </p:pic>
      <p:sp>
        <p:nvSpPr>
          <p:cNvPr id="6" name="Title 1"/>
          <p:cNvSpPr txBox="1">
            <a:spLocks/>
          </p:cNvSpPr>
          <p:nvPr/>
        </p:nvSpPr>
        <p:spPr>
          <a:xfrm>
            <a:off x="609600" y="304799"/>
            <a:ext cx="7772400" cy="1066801"/>
          </a:xfrm>
          <a:prstGeom prst="rect">
            <a:avLst/>
          </a:prstGeom>
          <a:solidFill>
            <a:schemeClr val="accent3">
              <a:lumMod val="60000"/>
              <a:lumOff val="40000"/>
            </a:schemeClr>
          </a:solidFill>
        </p:spPr>
        <p:txBody>
          <a:bodyPr vert="horz" lIns="91440" tIns="45720" rIns="91440" bIns="45720" rtlCol="0" anchor="ct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7200" b="1"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latin typeface="+mj-lt"/>
                <a:ea typeface="+mj-ea"/>
                <a:cs typeface="+mj-cs"/>
              </a:rPr>
              <a:t>History</a:t>
            </a:r>
            <a:endParaRPr kumimoji="0" lang="en-US" sz="7200" b="1" i="0" u="none" strike="noStrike" kern="1200" normalizeH="0" baseline="0" noProof="0"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uLnTx/>
              <a:uFillTx/>
              <a:latin typeface="+mj-lt"/>
              <a:ea typeface="+mj-ea"/>
              <a:cs typeface="+mj-cs"/>
            </a:endParaRPr>
          </a:p>
        </p:txBody>
      </p:sp>
      <p:sp>
        <p:nvSpPr>
          <p:cNvPr id="8" name="Subtitle 2"/>
          <p:cNvSpPr>
            <a:spLocks noGrp="1"/>
          </p:cNvSpPr>
          <p:nvPr>
            <p:ph type="subTitle" idx="1"/>
          </p:nvPr>
        </p:nvSpPr>
        <p:spPr>
          <a:xfrm>
            <a:off x="304800" y="1752600"/>
            <a:ext cx="8458200" cy="4343400"/>
          </a:xfrm>
        </p:spPr>
        <p:txBody>
          <a:bodyPr>
            <a:normAutofit/>
          </a:bodyPr>
          <a:lstStyle/>
          <a:p>
            <a:pPr algn="l"/>
            <a:r>
              <a:rPr lang="en-US" dirty="0" smtClean="0">
                <a:solidFill>
                  <a:schemeClr val="tx1">
                    <a:lumMod val="95000"/>
                    <a:lumOff val="5000"/>
                  </a:schemeClr>
                </a:solidFill>
              </a:rPr>
              <a:t> Visual basic is a Microsoft windows programming language. Visual basic greatly simplified writing of window application program. It provides an integrated development environment (IDE) for creating application. The environment in which a programmer can create, run and debug a program is called IDE. </a:t>
            </a:r>
          </a:p>
          <a:p>
            <a:pPr algn="l"/>
            <a:endParaRPr lang="en-US" dirty="0" smtClean="0">
              <a:solidFill>
                <a:schemeClr val="tx1">
                  <a:lumMod val="95000"/>
                  <a:lumOff val="5000"/>
                </a:schemeClr>
              </a:solidFill>
            </a:endParaRPr>
          </a:p>
        </p:txBody>
      </p:sp>
    </p:spTree>
  </p:cSld>
  <p:clrMapOvr>
    <a:masterClrMapping/>
  </p:clrMapOvr>
  <p:transition>
    <p:sndAc>
      <p:stSnd>
        <p:snd r:embed="rId2" name="chimes.wav" builtIn="1"/>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4" presetClass="emph" presetSubtype="0" fill="hold" grpId="0" nodeType="clickEffect">
                                  <p:stCondLst>
                                    <p:cond delay="0"/>
                                  </p:stCondLst>
                                  <p:iterate type="lt">
                                    <p:tmPct val="10000"/>
                                  </p:iterate>
                                  <p:childTnLst>
                                    <p:animMotion origin="layout" path="M 0.0 0.0 L 0.0 -0.07213" pathEditMode="relative" ptsTypes="">
                                      <p:cBhvr>
                                        <p:cTn id="6" dur="250" accel="50000" decel="50000" autoRev="1" fill="hold">
                                          <p:stCondLst>
                                            <p:cond delay="0"/>
                                          </p:stCondLst>
                                        </p:cTn>
                                        <p:tgtEl>
                                          <p:spTgt spid="6"/>
                                        </p:tgtEl>
                                        <p:attrNameLst>
                                          <p:attrName>ppt_x</p:attrName>
                                          <p:attrName>ppt_y</p:attrName>
                                        </p:attrNameLst>
                                      </p:cBhvr>
                                    </p:animMotion>
                                    <p:animRot by="1500000">
                                      <p:cBhvr>
                                        <p:cTn id="7" dur="125" fill="hold">
                                          <p:stCondLst>
                                            <p:cond delay="0"/>
                                          </p:stCondLst>
                                        </p:cTn>
                                        <p:tgtEl>
                                          <p:spTgt spid="6"/>
                                        </p:tgtEl>
                                        <p:attrNameLst>
                                          <p:attrName>r</p:attrName>
                                        </p:attrNameLst>
                                      </p:cBhvr>
                                    </p:animRot>
                                    <p:animRot by="-1500000">
                                      <p:cBhvr>
                                        <p:cTn id="8" dur="125" fill="hold">
                                          <p:stCondLst>
                                            <p:cond delay="125"/>
                                          </p:stCondLst>
                                        </p:cTn>
                                        <p:tgtEl>
                                          <p:spTgt spid="6"/>
                                        </p:tgtEl>
                                        <p:attrNameLst>
                                          <p:attrName>r</p:attrName>
                                        </p:attrNameLst>
                                      </p:cBhvr>
                                    </p:animRot>
                                    <p:animRot by="-1500000">
                                      <p:cBhvr>
                                        <p:cTn id="9" dur="125" fill="hold">
                                          <p:stCondLst>
                                            <p:cond delay="250"/>
                                          </p:stCondLst>
                                        </p:cTn>
                                        <p:tgtEl>
                                          <p:spTgt spid="6"/>
                                        </p:tgtEl>
                                        <p:attrNameLst>
                                          <p:attrName>r</p:attrName>
                                        </p:attrNameLst>
                                      </p:cBhvr>
                                    </p:animRot>
                                    <p:animRot by="1500000">
                                      <p:cBhvr>
                                        <p:cTn id="10" dur="125" fill="hold">
                                          <p:stCondLst>
                                            <p:cond delay="375"/>
                                          </p:stCondLst>
                                        </p:cTn>
                                        <p:tgtEl>
                                          <p:spTgt spid="6"/>
                                        </p:tgtEl>
                                        <p:attrNameLst>
                                          <p:attrName>r</p:attrName>
                                        </p:attrNameLst>
                                      </p:cBhvr>
                                    </p:animRot>
                                  </p:childTnLst>
                                </p:cTn>
                              </p:par>
                            </p:childTnLst>
                          </p:cTn>
                        </p:par>
                      </p:childTnLst>
                    </p:cTn>
                  </p:par>
                  <p:par>
                    <p:cTn id="11" fill="hold">
                      <p:stCondLst>
                        <p:cond delay="indefinite"/>
                      </p:stCondLst>
                      <p:childTnLst>
                        <p:par>
                          <p:cTn id="12" fill="hold">
                            <p:stCondLst>
                              <p:cond delay="0"/>
                            </p:stCondLst>
                            <p:childTnLst>
                              <p:par>
                                <p:cTn id="13" presetID="18" presetClass="emph" presetSubtype="0" fill="hold" grpId="0" nodeType="clickEffect">
                                  <p:stCondLst>
                                    <p:cond delay="0"/>
                                  </p:stCondLst>
                                  <p:iterate type="lt">
                                    <p:tmPct val="4000"/>
                                  </p:iterate>
                                  <p:childTnLst>
                                    <p:set>
                                      <p:cBhvr override="childStyle">
                                        <p:cTn id="14" dur="3000" fill="hold"/>
                                        <p:tgtEl>
                                          <p:spTgt spid="8">
                                            <p:txEl>
                                              <p:pRg st="0" end="0"/>
                                            </p:txEl>
                                          </p:spTgt>
                                        </p:tgtEl>
                                        <p:attrNameLst>
                                          <p:attrName>style.textDecorationUnderline</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8" grpId="0" build="p"/>
    </p:bldLst>
  </p:timing>
</p:sld>
</file>

<file path=ppt/theme/theme1.xml><?xml version="1.0" encoding="utf-8"?>
<a:theme xmlns:a="http://schemas.openxmlformats.org/drawingml/2006/main" name="Theme2">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2854</TotalTime>
  <Words>1809</Words>
  <Application>Microsoft Office PowerPoint</Application>
  <PresentationFormat>On-screen Show (4:3)</PresentationFormat>
  <Paragraphs>206</Paragraphs>
  <Slides>33</Slides>
  <Notes>1</Notes>
  <HiddenSlides>0</HiddenSlides>
  <MMClips>0</MMClips>
  <ScaleCrop>false</ScaleCrop>
  <HeadingPairs>
    <vt:vector size="4" baseType="variant">
      <vt:variant>
        <vt:lpstr>Theme</vt:lpstr>
      </vt:variant>
      <vt:variant>
        <vt:i4>1</vt:i4>
      </vt:variant>
      <vt:variant>
        <vt:lpstr>Slide Titles</vt:lpstr>
      </vt:variant>
      <vt:variant>
        <vt:i4>33</vt:i4>
      </vt:variant>
    </vt:vector>
  </HeadingPairs>
  <TitlesOfParts>
    <vt:vector size="34" baseType="lpstr">
      <vt:lpstr>Theme2</vt:lpstr>
      <vt:lpstr>Slide 1</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Steps In Developing VB Applications</vt:lpstr>
      <vt:lpstr>Slide 16</vt:lpstr>
      <vt:lpstr>Slide 17</vt:lpstr>
      <vt:lpstr>Slide 18</vt:lpstr>
      <vt:lpstr>Slide 19</vt:lpstr>
      <vt:lpstr>Slide 20</vt:lpstr>
      <vt:lpstr>Slide 21</vt:lpstr>
      <vt:lpstr>Slide 22</vt:lpstr>
      <vt:lpstr>Slide 23</vt:lpstr>
      <vt:lpstr>Slide 24</vt:lpstr>
      <vt:lpstr>Slide 25</vt:lpstr>
      <vt:lpstr>Slide 26</vt:lpstr>
      <vt:lpstr>Slide 27</vt:lpstr>
      <vt:lpstr>Slide 28</vt:lpstr>
      <vt:lpstr>Menu Bar</vt:lpstr>
      <vt:lpstr>Slide 30</vt:lpstr>
      <vt:lpstr>Slide 31</vt:lpstr>
      <vt:lpstr>Slide 32</vt:lpstr>
      <vt:lpstr>Slide 33</vt:lpstr>
    </vt:vector>
  </TitlesOfParts>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Microsoft</dc:creator>
  <cp:lastModifiedBy>HP</cp:lastModifiedBy>
  <cp:revision>104</cp:revision>
  <dcterms:created xsi:type="dcterms:W3CDTF">2014-09-24T11:38:18Z</dcterms:created>
  <dcterms:modified xsi:type="dcterms:W3CDTF">2019-12-02T07:37:07Z</dcterms:modified>
</cp:coreProperties>
</file>